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7" r:id="rId2"/>
    <p:sldId id="309" r:id="rId3"/>
    <p:sldId id="303" r:id="rId4"/>
    <p:sldId id="308" r:id="rId5"/>
    <p:sldId id="307" r:id="rId6"/>
    <p:sldId id="258" r:id="rId7"/>
    <p:sldId id="259" r:id="rId8"/>
    <p:sldId id="311" r:id="rId9"/>
    <p:sldId id="260" r:id="rId10"/>
    <p:sldId id="261" r:id="rId11"/>
    <p:sldId id="262" r:id="rId12"/>
    <p:sldId id="263" r:id="rId13"/>
    <p:sldId id="310" r:id="rId14"/>
    <p:sldId id="266" r:id="rId15"/>
    <p:sldId id="264" r:id="rId16"/>
    <p:sldId id="267" r:id="rId17"/>
    <p:sldId id="316" r:id="rId18"/>
    <p:sldId id="268" r:id="rId19"/>
    <p:sldId id="269" r:id="rId20"/>
    <p:sldId id="265" r:id="rId21"/>
    <p:sldId id="270" r:id="rId22"/>
    <p:sldId id="275" r:id="rId23"/>
    <p:sldId id="276" r:id="rId24"/>
    <p:sldId id="277" r:id="rId25"/>
    <p:sldId id="315" r:id="rId26"/>
    <p:sldId id="280" r:id="rId27"/>
    <p:sldId id="281" r:id="rId28"/>
    <p:sldId id="292" r:id="rId29"/>
    <p:sldId id="271" r:id="rId30"/>
    <p:sldId id="278" r:id="rId31"/>
    <p:sldId id="279" r:id="rId32"/>
    <p:sldId id="273" r:id="rId33"/>
    <p:sldId id="282" r:id="rId34"/>
    <p:sldId id="283" r:id="rId35"/>
    <p:sldId id="312" r:id="rId36"/>
    <p:sldId id="274" r:id="rId37"/>
    <p:sldId id="284" r:id="rId38"/>
    <p:sldId id="291" r:id="rId39"/>
    <p:sldId id="290" r:id="rId40"/>
    <p:sldId id="285" r:id="rId41"/>
    <p:sldId id="313" r:id="rId42"/>
    <p:sldId id="296" r:id="rId43"/>
    <p:sldId id="293" r:id="rId44"/>
    <p:sldId id="294" r:id="rId45"/>
    <p:sldId id="295" r:id="rId46"/>
    <p:sldId id="314" r:id="rId47"/>
    <p:sldId id="297" r:id="rId48"/>
    <p:sldId id="298" r:id="rId49"/>
    <p:sldId id="299" r:id="rId50"/>
    <p:sldId id="287" r:id="rId51"/>
    <p:sldId id="288" r:id="rId52"/>
    <p:sldId id="300" r:id="rId53"/>
    <p:sldId id="301" r:id="rId54"/>
    <p:sldId id="302" r:id="rId55"/>
    <p:sldId id="317" r:id="rId56"/>
    <p:sldId id="318" r:id="rId57"/>
    <p:sldId id="319" r:id="rId58"/>
    <p:sldId id="320" r:id="rId59"/>
    <p:sldId id="371" r:id="rId60"/>
    <p:sldId id="321" r:id="rId61"/>
    <p:sldId id="322" r:id="rId62"/>
    <p:sldId id="323" r:id="rId63"/>
    <p:sldId id="324" r:id="rId64"/>
    <p:sldId id="325" r:id="rId65"/>
    <p:sldId id="326" r:id="rId66"/>
    <p:sldId id="289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70" r:id="rId77"/>
    <p:sldId id="362" r:id="rId78"/>
    <p:sldId id="363" r:id="rId79"/>
    <p:sldId id="365" r:id="rId80"/>
    <p:sldId id="367" r:id="rId81"/>
    <p:sldId id="368" r:id="rId82"/>
    <p:sldId id="369" r:id="rId83"/>
    <p:sldId id="364" r:id="rId84"/>
    <p:sldId id="336" r:id="rId85"/>
    <p:sldId id="337" r:id="rId86"/>
    <p:sldId id="338" r:id="rId87"/>
    <p:sldId id="339" r:id="rId88"/>
    <p:sldId id="372" r:id="rId89"/>
    <p:sldId id="340" r:id="rId90"/>
    <p:sldId id="341" r:id="rId91"/>
    <p:sldId id="342" r:id="rId92"/>
    <p:sldId id="343" r:id="rId93"/>
    <p:sldId id="305" r:id="rId94"/>
    <p:sldId id="344" r:id="rId95"/>
    <p:sldId id="345" r:id="rId96"/>
    <p:sldId id="346" r:id="rId97"/>
    <p:sldId id="347" r:id="rId98"/>
    <p:sldId id="306" r:id="rId99"/>
    <p:sldId id="348" r:id="rId100"/>
    <p:sldId id="349" r:id="rId101"/>
    <p:sldId id="304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/>
    <p:restoredTop sz="80414" autoAdjust="0"/>
  </p:normalViewPr>
  <p:slideViewPr>
    <p:cSldViewPr snapToGrid="0">
      <p:cViewPr varScale="1">
        <p:scale>
          <a:sx n="54" d="100"/>
          <a:sy n="54" d="100"/>
        </p:scale>
        <p:origin x="1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06D12-C6AA-EC49-B692-1055FD95804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63E8A-4A6D-2948-AF91-6DAA37B00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1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Transformation: translated, rotated, flipped, and wrapped.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1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2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9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2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3E8A-4A6D-2948-AF91-6DAA37B007A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8B07-1A54-6B97-C58A-56E6DA8E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0DFEF-6ECF-E166-BD1E-26248E162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1F4C-284E-E900-5FB1-BA4E41C6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A502-A405-E4E3-8DAC-0C50F6F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9B89-7818-55CA-9AA7-AD669EEA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8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3EFC-6A1D-84BF-8E4A-49087023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CB69F-225A-B985-A505-8CC4FFB3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3D1F-9358-5749-C127-55EA343C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F6D1-4FE9-A8AC-5B27-C15E0D0C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10CF-2161-7634-401F-5E6469A0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44A8C4-78EF-9B17-ECD4-DBC0DB440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261D8-42A4-DB15-DC13-24C052C0A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48C7-B4E9-AB49-9543-1B179263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9F839-7B20-4362-FC84-D7CBD06D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C33E1-5798-61A8-E65F-7CC1433C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22B2-FBD6-A582-C341-53B61BE5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AE46-64D1-4EAC-E8F8-A8F886CD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6A396-5A33-15D6-3BBC-8656A7F8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BD2D-804F-CF9D-C0DB-B4134671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9BBD-BF83-C8F0-2A27-A554A7D2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586B-2566-D82E-1A15-87A106C7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7B1C8-B9AA-E183-678C-3BABE9BD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4C17-B5EB-5B6D-5A32-D2F68551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D3EC0-E663-D225-5A4B-E90B9508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0672-DFD1-586C-1AF4-D4AF3F7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7990-66BE-9CAC-440B-B88A50E7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D232-DBA3-3B5A-62AF-B4BCCC1FF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7617E-27B0-49AF-08B4-5D9F4608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E5571-6CEF-83B7-010F-99315162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32A9B-C6BE-7A2B-8DBC-0D98E485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F119C-2F37-C749-1AD4-4178BB73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5174-FD69-4FB9-F307-C43F9269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043C-7331-4C85-5BF1-E66B55189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534A7-BAFD-A03D-7939-A0557318C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66AFF-B54A-D737-2129-6A4BDA143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9551B-A27B-4CA3-A373-22362085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6E41F-FC9E-7BA5-118F-C4A51F42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57159-9009-6E13-555D-B86A185D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8CA15-815F-2700-E66B-CCFCA520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F5A2-1BB4-22C3-D8F7-417B073E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4B896-731F-2E10-EAE9-440D5339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7092F-3B08-B4D3-7AD2-7BB52AA8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50762-465F-FB37-7A62-E4B308BE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3F9E9-BD72-40E6-7EDD-4094F226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8D3BC-E76A-8A00-E5E2-6570BD72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51AF8-0406-A1A4-C92E-18907D92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2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1393-4F8F-561B-A8CA-207D9B6B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7A02-09E2-9049-55D7-38700303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F797D-F0C4-BC46-FB1A-F60AC86F0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78AD4-9D3C-CEE8-A005-0EBC0602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2D0A-15A6-CC3F-4A5F-72325165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20193-1C74-1BC2-F7D7-712B22BE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0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6B1F-9987-69AA-9122-E2D8673C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B1CFE-3FE0-1B7B-D0B2-E6ECDEBFC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DF454-2CCA-01AA-7080-035356CE5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B5AFF-03CA-23F3-8FFB-082DA4A6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57FC6-6ECF-8515-2089-9A3D90B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148C8-81C7-50DF-274D-0941AF5A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9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42A26-A4ED-B43D-EF63-FCFD9173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B9062-BFAD-CB9A-26FE-6E20100C2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FD70-6935-DD21-30E3-798EE7816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49E20-7611-7D43-953B-7972FFC3C99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2778-20A2-2655-3793-D61FBA1C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2DC5-51B2-8FE0-6924-D15DA3EF7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3754-C1A1-664B-82BC-4B7CD496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4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212529"/>
                </a:solidFill>
                <a:latin typeface="-apple-system"/>
              </a:rPr>
              <a:t>Convolution Neural Network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Dr. Abdul Samad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Adapted from </a:t>
            </a:r>
            <a:r>
              <a:rPr lang="en-US" dirty="0"/>
              <a:t>Prof. Simon Prince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C7FA-0EE6-79C3-E366-99F604C0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8F88-4211-9556-81EA-887C3BA4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e.g., Image classification</a:t>
            </a:r>
          </a:p>
          <a:p>
            <a:r>
              <a:rPr lang="en-US" sz="2400" dirty="0"/>
              <a:t>Image has been translated, but we want our classifier to give the same result </a:t>
            </a:r>
          </a:p>
        </p:txBody>
      </p:sp>
      <p:pic>
        <p:nvPicPr>
          <p:cNvPr id="4" name="Picture 3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3CDD3283-D025-9AC5-F2FE-4BE56CF65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92"/>
          <a:stretch/>
        </p:blipFill>
        <p:spPr>
          <a:xfrm>
            <a:off x="1952394" y="3121352"/>
            <a:ext cx="3886945" cy="3189514"/>
          </a:xfrm>
          <a:prstGeom prst="rect">
            <a:avLst/>
          </a:prstGeom>
        </p:spPr>
      </p:pic>
      <p:pic>
        <p:nvPicPr>
          <p:cNvPr id="5" name="Picture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920DC0F7-FBCA-76AF-80C6-71C2E3E60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" t="51587" r="-280" b="-51587"/>
          <a:stretch/>
        </p:blipFill>
        <p:spPr>
          <a:xfrm>
            <a:off x="6263139" y="3088694"/>
            <a:ext cx="3886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82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437-9F1C-83B1-74D2-E3439101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CIFAR Image classification for deeper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CE27-68A5-EAE8-4E26-110E6B45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2329041"/>
            <a:ext cx="10914182" cy="31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94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7121-E2DC-C19B-A11D-0F43A0A3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network: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04255C-19E1-3FD2-5FC5-ADB7387E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38" y="2143938"/>
            <a:ext cx="7132861" cy="397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309204-1450-9634-2C4F-38AB0ED10C8F}"/>
              </a:ext>
            </a:extLst>
          </p:cNvPr>
          <p:cNvSpPr/>
          <p:nvPr/>
        </p:nvSpPr>
        <p:spPr>
          <a:xfrm flipH="1">
            <a:off x="3951514" y="4860172"/>
            <a:ext cx="936172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47D74-04AB-1620-65B8-DCBEBDD5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10" y="1701101"/>
            <a:ext cx="1935036" cy="16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90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7121-E2DC-C19B-A11D-0F43A0A3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network: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A4D31D-4CBE-AD0D-B194-85C7706B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4667"/>
          <a:stretch/>
        </p:blipFill>
        <p:spPr>
          <a:xfrm>
            <a:off x="4220939" y="4979914"/>
            <a:ext cx="7470318" cy="116020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04255C-19E1-3FD2-5FC5-ADB7387EF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38" y="2143938"/>
            <a:ext cx="7132861" cy="3973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5341F7-57F2-3FFA-46FB-EC95A36A0A8D}"/>
              </a:ext>
            </a:extLst>
          </p:cNvPr>
          <p:cNvSpPr txBox="1">
            <a:spLocks/>
          </p:cNvSpPr>
          <p:nvPr/>
        </p:nvSpPr>
        <p:spPr>
          <a:xfrm>
            <a:off x="838200" y="3618704"/>
            <a:ext cx="10515600" cy="732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Residual network (2016):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309204-1450-9634-2C4F-38AB0ED10C8F}"/>
              </a:ext>
            </a:extLst>
          </p:cNvPr>
          <p:cNvSpPr/>
          <p:nvPr/>
        </p:nvSpPr>
        <p:spPr>
          <a:xfrm flipH="1">
            <a:off x="3951514" y="4860172"/>
            <a:ext cx="936172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47D74-04AB-1620-65B8-DCBEBDD5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10" y="1701101"/>
            <a:ext cx="1935036" cy="1680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F0CBEA-E289-3EDB-4D6E-1D9FC5E61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210" y="4626428"/>
            <a:ext cx="2650592" cy="1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122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EF14-3750-FE85-79E4-D44FAA2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 is important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B80ED-604F-4AFA-1A70-286BFAB5A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43" y="1690688"/>
            <a:ext cx="6347360" cy="42093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54B38-DF7A-B563-D681-9FD4EDB4E4F5}"/>
              </a:ext>
            </a:extLst>
          </p:cNvPr>
          <p:cNvSpPr txBox="1"/>
          <p:nvPr/>
        </p:nvSpPr>
        <p:spPr>
          <a:xfrm>
            <a:off x="8066314" y="6357257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Batch Norm</a:t>
            </a:r>
          </a:p>
        </p:txBody>
      </p:sp>
    </p:spTree>
    <p:extLst>
      <p:ext uri="{BB962C8B-B14F-4D97-AF65-F5344CB8AC3E}">
        <p14:creationId xmlns:p14="http://schemas.microsoft.com/office/powerpoint/2010/main" val="27930514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D552-345E-040C-E1DA-9F397476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61C1-7B21-1772-5561-1A50CAC78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C3EC-1ABB-9621-87D2-FC7936DD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04" y="2139827"/>
            <a:ext cx="10481998" cy="34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5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A4FE-01F4-C3CD-7018-C89A8D02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200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C8FD-A6E5-D18F-2F0F-48C2D5022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4CDA6-5BE6-6B4B-C3D0-BBFA4A43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6" y="1825625"/>
            <a:ext cx="11306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1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75F9-003E-8944-20B1-223A35D4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672B8-2736-7A58-A93A-F1E4BF8A5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45205"/>
            <a:ext cx="11012970" cy="4935057"/>
          </a:xfrm>
        </p:spPr>
      </p:pic>
    </p:spTree>
    <p:extLst>
      <p:ext uri="{BB962C8B-B14F-4D97-AF65-F5344CB8AC3E}">
        <p14:creationId xmlns:p14="http://schemas.microsoft.com/office/powerpoint/2010/main" val="2025771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>
                <a:solidFill>
                  <a:srgbClr val="D18362"/>
                </a:solidFill>
              </a:rPr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21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BC26-5BA4-961D-3B6A-1FB75483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7F2D-C17A-876A-2D3C-0A91A5CF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EDB33-0484-F211-9DB7-6351F226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75911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27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42D6-227B-C48C-3A4C-314AAB5C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E25CB-2AFB-E479-321B-D15079DD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3" y="2092147"/>
            <a:ext cx="11132800" cy="38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2D98-4C77-200F-FA75-4A81F6A6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6E921-F584-0A6E-9E97-84D8933E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function f[x] is </a:t>
            </a:r>
            <a:r>
              <a:rPr lang="en-US" dirty="0">
                <a:solidFill>
                  <a:srgbClr val="D18362"/>
                </a:solidFill>
              </a:rPr>
              <a:t>equivariant</a:t>
            </a:r>
            <a:r>
              <a:rPr lang="en-US" dirty="0"/>
              <a:t> to a transformation t[]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i.e., the output is transformed in the same way as the input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C3FAA-75F9-CE05-23DA-34834B59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68" y="2959100"/>
            <a:ext cx="2984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145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D4C8-17F6-C47C-F555-B35FC3A0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hourglass networks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CD8F-11B2-67EE-2DAB-05E9FB20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39C85-24CF-F2DE-7B57-6C11208D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9" y="1295400"/>
            <a:ext cx="6841016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490C-60A5-7F22-F7BC-30FDA1AA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718CDE-90C7-B9DB-0AC2-F25BC11D91DD}"/>
              </a:ext>
            </a:extLst>
          </p:cNvPr>
          <p:cNvSpPr txBox="1">
            <a:spLocks/>
          </p:cNvSpPr>
          <p:nvPr/>
        </p:nvSpPr>
        <p:spPr>
          <a:xfrm>
            <a:off x="990600" y="167037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e.g., Image segmentation</a:t>
            </a:r>
          </a:p>
          <a:p>
            <a:r>
              <a:rPr lang="en-US" sz="2400" dirty="0"/>
              <a:t>Image has been translated and we want segmentation to translate with it</a:t>
            </a:r>
          </a:p>
        </p:txBody>
      </p:sp>
      <p:pic>
        <p:nvPicPr>
          <p:cNvPr id="6" name="Picture 5" descr="A picture containing sofa, living, indoor, room&#10;&#10;Description automatically generated">
            <a:extLst>
              <a:ext uri="{FF2B5EF4-FFF2-40B4-BE49-F238E27FC236}">
                <a16:creationId xmlns:a16="http://schemas.microsoft.com/office/drawing/2014/main" id="{15FEDAF5-A72D-A23C-8BCA-32F464DC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53" y="2657742"/>
            <a:ext cx="2336664" cy="4089162"/>
          </a:xfrm>
          <a:prstGeom prst="rect">
            <a:avLst/>
          </a:prstGeom>
        </p:spPr>
      </p:pic>
      <p:pic>
        <p:nvPicPr>
          <p:cNvPr id="8" name="Picture 7" descr="A picture containing text, colorful, different, orange&#10;&#10;Description automatically generated">
            <a:extLst>
              <a:ext uri="{FF2B5EF4-FFF2-40B4-BE49-F238E27FC236}">
                <a16:creationId xmlns:a16="http://schemas.microsoft.com/office/drawing/2014/main" id="{AE4C01C5-84B9-ECA2-9C47-3393369B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7742"/>
            <a:ext cx="2343378" cy="40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>
                <a:solidFill>
                  <a:srgbClr val="D18362"/>
                </a:solidFill>
              </a:rPr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93244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A0DAC2-796E-05A5-166B-452DB0506D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vector </a:t>
            </a:r>
            <a:r>
              <a:rPr lang="en-US" b="1" dirty="0"/>
              <a:t>x: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is weighted sum of neighbors: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Convolutional </a:t>
            </a:r>
            <a:r>
              <a:rPr lang="en-US" dirty="0">
                <a:solidFill>
                  <a:srgbClr val="D18362"/>
                </a:solidFill>
              </a:rPr>
              <a:t>kernel </a:t>
            </a:r>
            <a:r>
              <a:rPr lang="en-US" dirty="0"/>
              <a:t>or </a:t>
            </a:r>
            <a:r>
              <a:rPr lang="en-US" dirty="0">
                <a:solidFill>
                  <a:srgbClr val="D18362"/>
                </a:solidFill>
              </a:rPr>
              <a:t>filter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7A0F0-ECF0-D8A5-6D4E-87D94CA5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Convolution* in 1D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F1F4F-DD4B-F984-EF81-3FF307DE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087" y="2460313"/>
            <a:ext cx="37084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CDB23-6CAD-622B-9E38-0AE220A6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48" y="4162737"/>
            <a:ext cx="56515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DB85E-330C-1DD5-855C-3FC310EB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67" y="5515911"/>
            <a:ext cx="3327400" cy="520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265C6B-AFD1-3CA2-7FD8-194AB22D5E9F}"/>
              </a:ext>
            </a:extLst>
          </p:cNvPr>
          <p:cNvCxnSpPr/>
          <p:nvPr/>
        </p:nvCxnSpPr>
        <p:spPr>
          <a:xfrm flipH="1">
            <a:off x="7026168" y="5445449"/>
            <a:ext cx="1469877" cy="5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B57627-E552-03F5-743D-ADB55C4BEAFE}"/>
              </a:ext>
            </a:extLst>
          </p:cNvPr>
          <p:cNvSpPr txBox="1"/>
          <p:nvPr/>
        </p:nvSpPr>
        <p:spPr>
          <a:xfrm>
            <a:off x="8470070" y="5260783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Kernel size</a:t>
            </a:r>
            <a:r>
              <a:rPr lang="en-US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266558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943"/>
          <a:stretch/>
        </p:blipFill>
        <p:spPr>
          <a:xfrm>
            <a:off x="838201" y="2192845"/>
            <a:ext cx="2438400" cy="3413195"/>
          </a:xfrm>
        </p:spPr>
      </p:pic>
    </p:spTree>
    <p:extLst>
      <p:ext uri="{BB962C8B-B14F-4D97-AF65-F5344CB8AC3E}">
        <p14:creationId xmlns:p14="http://schemas.microsoft.com/office/powerpoint/2010/main" val="130690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84"/>
          <a:stretch/>
        </p:blipFill>
        <p:spPr>
          <a:xfrm>
            <a:off x="838201" y="2192845"/>
            <a:ext cx="5257800" cy="3413195"/>
          </a:xfrm>
        </p:spPr>
      </p:pic>
    </p:spTree>
    <p:extLst>
      <p:ext uri="{BB962C8B-B14F-4D97-AF65-F5344CB8AC3E}">
        <p14:creationId xmlns:p14="http://schemas.microsoft.com/office/powerpoint/2010/main" val="269932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84"/>
          <a:stretch/>
        </p:blipFill>
        <p:spPr>
          <a:xfrm>
            <a:off x="838201" y="2192845"/>
            <a:ext cx="5257800" cy="3413195"/>
          </a:xfrm>
        </p:spPr>
      </p:pic>
    </p:spTree>
    <p:extLst>
      <p:ext uri="{BB962C8B-B14F-4D97-AF65-F5344CB8AC3E}">
        <p14:creationId xmlns:p14="http://schemas.microsoft.com/office/powerpoint/2010/main" val="421819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007"/>
          <a:stretch/>
        </p:blipFill>
        <p:spPr>
          <a:xfrm>
            <a:off x="838201" y="2192845"/>
            <a:ext cx="8142514" cy="3413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F3459-8C70-CA9D-CD72-CF29276CDD14}"/>
              </a:ext>
            </a:extLst>
          </p:cNvPr>
          <p:cNvSpPr txBox="1"/>
          <p:nvPr/>
        </p:nvSpPr>
        <p:spPr>
          <a:xfrm>
            <a:off x="838200" y="6010750"/>
            <a:ext cx="718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Treat positions that are beyond end of the input as zero.</a:t>
            </a:r>
          </a:p>
        </p:txBody>
      </p:sp>
    </p:spTree>
    <p:extLst>
      <p:ext uri="{BB962C8B-B14F-4D97-AF65-F5344CB8AC3E}">
        <p14:creationId xmlns:p14="http://schemas.microsoft.com/office/powerpoint/2010/main" val="85070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845"/>
            <a:ext cx="10575733" cy="3413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AC1FBA-400E-035D-D02A-EE8BDBA734EF}"/>
              </a:ext>
            </a:extLst>
          </p:cNvPr>
          <p:cNvSpPr txBox="1"/>
          <p:nvPr/>
        </p:nvSpPr>
        <p:spPr>
          <a:xfrm>
            <a:off x="838200" y="6010750"/>
            <a:ext cx="855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process positions where kernel falls in image (smaller output).</a:t>
            </a:r>
          </a:p>
        </p:txBody>
      </p:sp>
    </p:spTree>
    <p:extLst>
      <p:ext uri="{BB962C8B-B14F-4D97-AF65-F5344CB8AC3E}">
        <p14:creationId xmlns:p14="http://schemas.microsoft.com/office/powerpoint/2010/main" val="197625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88370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E015-16A7-0B63-6E15-D793AAEC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Stride, kernel size, and 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6C59-8157-5957-F31F-7BF7B7C1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Stride</a:t>
            </a:r>
            <a:r>
              <a:rPr lang="en-US" dirty="0"/>
              <a:t> = shift by k positions for each output</a:t>
            </a:r>
          </a:p>
          <a:p>
            <a:pPr lvl="1"/>
            <a:r>
              <a:rPr lang="en-US" dirty="0"/>
              <a:t>Decreases size of output relative to input</a:t>
            </a:r>
          </a:p>
          <a:p>
            <a:r>
              <a:rPr lang="en-US" dirty="0">
                <a:solidFill>
                  <a:srgbClr val="D18362"/>
                </a:solidFill>
              </a:rPr>
              <a:t>Kernel size </a:t>
            </a:r>
            <a:r>
              <a:rPr lang="en-US" dirty="0"/>
              <a:t>= weight a different number of inputs for each output</a:t>
            </a:r>
          </a:p>
          <a:p>
            <a:pPr lvl="1"/>
            <a:r>
              <a:rPr lang="en-US" dirty="0"/>
              <a:t>Combine information from a larger area</a:t>
            </a:r>
          </a:p>
          <a:p>
            <a:pPr lvl="1"/>
            <a:r>
              <a:rPr lang="en-US" dirty="0"/>
              <a:t>But kernel size 5 uses 5 parameters</a:t>
            </a:r>
          </a:p>
          <a:p>
            <a:r>
              <a:rPr lang="en-US" dirty="0">
                <a:solidFill>
                  <a:srgbClr val="D18362"/>
                </a:solidFill>
              </a:rPr>
              <a:t>Dilated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</a:t>
            </a:r>
            <a:r>
              <a:rPr lang="en-US" dirty="0" err="1">
                <a:solidFill>
                  <a:srgbClr val="D18362"/>
                </a:solidFill>
              </a:rPr>
              <a:t>atrous</a:t>
            </a:r>
            <a:r>
              <a:rPr lang="en-US" dirty="0">
                <a:solidFill>
                  <a:srgbClr val="D18362"/>
                </a:solidFill>
              </a:rPr>
              <a:t> </a:t>
            </a:r>
            <a:r>
              <a:rPr lang="en-US" dirty="0"/>
              <a:t>convolutions = intersperse kernel values with zeros</a:t>
            </a:r>
          </a:p>
          <a:p>
            <a:pPr lvl="1"/>
            <a:r>
              <a:rPr lang="en-US" dirty="0"/>
              <a:t>Combine information from a larger area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427"/>
          <a:stretch/>
        </p:blipFill>
        <p:spPr>
          <a:xfrm>
            <a:off x="790430" y="669471"/>
            <a:ext cx="2573256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59D8FA-89EA-CF75-E54F-295BD0BB42F8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525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401"/>
          <a:stretch/>
        </p:blipFill>
        <p:spPr>
          <a:xfrm>
            <a:off x="790430" y="669471"/>
            <a:ext cx="5523284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ADF0B-7874-749F-789A-3012D5395C29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F4788-C0F6-2C11-436F-310432EF1A9D}"/>
              </a:ext>
            </a:extLst>
          </p:cNvPr>
          <p:cNvSpPr txBox="1"/>
          <p:nvPr/>
        </p:nvSpPr>
        <p:spPr>
          <a:xfrm>
            <a:off x="5295294" y="5645025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100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673"/>
          <a:stretch/>
        </p:blipFill>
        <p:spPr>
          <a:xfrm>
            <a:off x="790430" y="669471"/>
            <a:ext cx="8331799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AE3B4-6EC5-0E68-130E-EB2CC18BCDCD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5BC20-F114-D38A-B09F-523FF8FA5F4B}"/>
              </a:ext>
            </a:extLst>
          </p:cNvPr>
          <p:cNvSpPr txBox="1"/>
          <p:nvPr/>
        </p:nvSpPr>
        <p:spPr>
          <a:xfrm>
            <a:off x="5295294" y="5645025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19A89-7C3A-FDEB-4127-869A929A1212}"/>
              </a:ext>
            </a:extLst>
          </p:cNvPr>
          <p:cNvSpPr txBox="1"/>
          <p:nvPr/>
        </p:nvSpPr>
        <p:spPr>
          <a:xfrm>
            <a:off x="8180009" y="5648833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177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30" y="669471"/>
            <a:ext cx="10915940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FC0AA-D81F-42B3-6790-D84589F22032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215D2-F5F3-0A5C-5307-05A5883E4139}"/>
              </a:ext>
            </a:extLst>
          </p:cNvPr>
          <p:cNvSpPr txBox="1"/>
          <p:nvPr/>
        </p:nvSpPr>
        <p:spPr>
          <a:xfrm>
            <a:off x="5295294" y="5645025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35911-9DC0-8AF5-62D4-4BFAA00D219F}"/>
              </a:ext>
            </a:extLst>
          </p:cNvPr>
          <p:cNvSpPr txBox="1"/>
          <p:nvPr/>
        </p:nvSpPr>
        <p:spPr>
          <a:xfrm>
            <a:off x="8180009" y="5648833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1D2FD-5B90-2669-4FB2-D284B1CD719D}"/>
              </a:ext>
            </a:extLst>
          </p:cNvPr>
          <p:cNvSpPr txBox="1"/>
          <p:nvPr/>
        </p:nvSpPr>
        <p:spPr>
          <a:xfrm>
            <a:off x="10999408" y="565264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345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>
                <a:solidFill>
                  <a:srgbClr val="D18362"/>
                </a:solidFill>
              </a:rPr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317411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147-1D93-3EB3-DD53-1B929ACF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9D386-6354-2359-DE26-A90CC9D2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37" y="2100943"/>
            <a:ext cx="494012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147-1D93-3EB3-DD53-1B929ACF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2290B-6F4E-9028-AD9A-C55AAA1C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37" y="2100943"/>
            <a:ext cx="4940126" cy="1629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C1858-B7A2-AF2C-3CE4-D8F3A99C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72" y="5050972"/>
            <a:ext cx="3412012" cy="124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57761-F6F6-DB19-2007-60E87CC1D9D1}"/>
              </a:ext>
            </a:extLst>
          </p:cNvPr>
          <p:cNvSpPr txBox="1"/>
          <p:nvPr/>
        </p:nvSpPr>
        <p:spPr>
          <a:xfrm>
            <a:off x="821696" y="4457854"/>
            <a:ext cx="25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AC4A-F22C-893C-C687-729D486381EB}"/>
              </a:ext>
            </a:extLst>
          </p:cNvPr>
          <p:cNvSpPr txBox="1"/>
          <p:nvPr/>
        </p:nvSpPr>
        <p:spPr>
          <a:xfrm>
            <a:off x="821696" y="150602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network:</a:t>
            </a:r>
          </a:p>
        </p:txBody>
      </p:sp>
    </p:spTree>
    <p:extLst>
      <p:ext uri="{BB962C8B-B14F-4D97-AF65-F5344CB8AC3E}">
        <p14:creationId xmlns:p14="http://schemas.microsoft.com/office/powerpoint/2010/main" val="125122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147-1D93-3EB3-DD53-1B929ACF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2290B-6F4E-9028-AD9A-C55AAA1C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37" y="2100943"/>
            <a:ext cx="4940126" cy="1629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C1858-B7A2-AF2C-3CE4-D8F3A99C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72" y="5050972"/>
            <a:ext cx="3412012" cy="124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57761-F6F6-DB19-2007-60E87CC1D9D1}"/>
              </a:ext>
            </a:extLst>
          </p:cNvPr>
          <p:cNvSpPr txBox="1"/>
          <p:nvPr/>
        </p:nvSpPr>
        <p:spPr>
          <a:xfrm>
            <a:off x="821696" y="4457854"/>
            <a:ext cx="25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AC4A-F22C-893C-C687-729D486381EB}"/>
              </a:ext>
            </a:extLst>
          </p:cNvPr>
          <p:cNvSpPr txBox="1"/>
          <p:nvPr/>
        </p:nvSpPr>
        <p:spPr>
          <a:xfrm>
            <a:off x="821696" y="150602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network: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70F50D-808E-76B4-5A78-9E0FB0333DEE}"/>
              </a:ext>
            </a:extLst>
          </p:cNvPr>
          <p:cNvCxnSpPr/>
          <p:nvPr/>
        </p:nvCxnSpPr>
        <p:spPr>
          <a:xfrm flipH="1" flipV="1">
            <a:off x="7739743" y="3429000"/>
            <a:ext cx="1752600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58377A-E240-B591-055B-E754FF34F4C1}"/>
              </a:ext>
            </a:extLst>
          </p:cNvPr>
          <p:cNvCxnSpPr>
            <a:cxnSpLocks/>
          </p:cNvCxnSpPr>
          <p:nvPr/>
        </p:nvCxnSpPr>
        <p:spPr>
          <a:xfrm flipH="1">
            <a:off x="7990115" y="5254398"/>
            <a:ext cx="1502228" cy="33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26BE59-8059-921F-4A39-3E79E8B32101}"/>
              </a:ext>
            </a:extLst>
          </p:cNvPr>
          <p:cNvSpPr txBox="1"/>
          <p:nvPr/>
        </p:nvSpPr>
        <p:spPr>
          <a:xfrm>
            <a:off x="9616786" y="3331420"/>
            <a:ext cx="17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weights, 1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33F7B-40F9-C5EA-A4A2-F0CB5994C26C}"/>
                  </a:ext>
                </a:extLst>
              </p:cNvPr>
              <p:cNvSpPr txBox="1"/>
              <p:nvPr/>
            </p:nvSpPr>
            <p:spPr>
              <a:xfrm>
                <a:off x="9519809" y="4972152"/>
                <a:ext cx="2125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weights, D biases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33F7B-40F9-C5EA-A4A2-F0CB5994C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809" y="4972152"/>
                <a:ext cx="2125197" cy="369332"/>
              </a:xfrm>
              <a:prstGeom prst="rect">
                <a:avLst/>
              </a:prstGeom>
              <a:blipFill>
                <a:blip r:embed="rId4"/>
                <a:stretch>
                  <a:fillRect t="-10000" r="-20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544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912-68CC-0377-15E5-4590FCE4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B4-727B-D921-7ECB-DFC72B1D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935"/>
          <a:stretch/>
        </p:blipFill>
        <p:spPr>
          <a:xfrm>
            <a:off x="1414190" y="1353230"/>
            <a:ext cx="3103381" cy="46853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D8CB9-47E7-CACE-898C-413FAFF6A6C9}"/>
              </a:ext>
            </a:extLst>
          </p:cNvPr>
          <p:cNvSpPr txBox="1"/>
          <p:nvPr/>
        </p:nvSpPr>
        <p:spPr>
          <a:xfrm>
            <a:off x="1551039" y="6238297"/>
            <a:ext cx="249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</a:t>
            </a:r>
          </a:p>
        </p:txBody>
      </p:sp>
    </p:spTree>
    <p:extLst>
      <p:ext uri="{BB962C8B-B14F-4D97-AF65-F5344CB8AC3E}">
        <p14:creationId xmlns:p14="http://schemas.microsoft.com/office/powerpoint/2010/main" val="35403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912-68CC-0377-15E5-4590FCE4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B4-727B-D921-7ECB-DFC72B1D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292"/>
          <a:stretch/>
        </p:blipFill>
        <p:spPr>
          <a:xfrm>
            <a:off x="1414190" y="1353231"/>
            <a:ext cx="6456181" cy="46853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35C86-08B6-4DBA-CF8E-8998CAC8E526}"/>
              </a:ext>
            </a:extLst>
          </p:cNvPr>
          <p:cNvSpPr txBox="1"/>
          <p:nvPr/>
        </p:nvSpPr>
        <p:spPr>
          <a:xfrm>
            <a:off x="1551039" y="6238297"/>
            <a:ext cx="249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2326-D0F4-DD5D-9352-91B1ABC8AD80}"/>
              </a:ext>
            </a:extLst>
          </p:cNvPr>
          <p:cNvSpPr txBox="1"/>
          <p:nvPr/>
        </p:nvSpPr>
        <p:spPr>
          <a:xfrm>
            <a:off x="4949179" y="6169709"/>
            <a:ext cx="229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Convolution, kernel 3, </a:t>
            </a:r>
          </a:p>
          <a:p>
            <a:pPr algn="ctr"/>
            <a:r>
              <a:rPr lang="en-US" dirty="0"/>
              <a:t>stride 1, dilation 1</a:t>
            </a:r>
          </a:p>
        </p:txBody>
      </p:sp>
    </p:spTree>
    <p:extLst>
      <p:ext uri="{BB962C8B-B14F-4D97-AF65-F5344CB8AC3E}">
        <p14:creationId xmlns:p14="http://schemas.microsoft.com/office/powerpoint/2010/main" val="246605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912-68CC-0377-15E5-4590FCE4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 of fully-connected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B4-727B-D921-7ECB-DFC72B1D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90" y="1353231"/>
            <a:ext cx="9678353" cy="46853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8C7E2-385E-2888-C71D-C3F9E3A803E5}"/>
              </a:ext>
            </a:extLst>
          </p:cNvPr>
          <p:cNvSpPr txBox="1"/>
          <p:nvPr/>
        </p:nvSpPr>
        <p:spPr>
          <a:xfrm>
            <a:off x="1551039" y="6238297"/>
            <a:ext cx="249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2C5DE-F618-B3CB-B28B-F30D2F41CF68}"/>
              </a:ext>
            </a:extLst>
          </p:cNvPr>
          <p:cNvSpPr txBox="1"/>
          <p:nvPr/>
        </p:nvSpPr>
        <p:spPr>
          <a:xfrm>
            <a:off x="4949179" y="6169709"/>
            <a:ext cx="281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Convolution, size 3, stride 1,</a:t>
            </a:r>
          </a:p>
          <a:p>
            <a:pPr algn="ctr"/>
            <a:r>
              <a:rPr lang="en-US" dirty="0"/>
              <a:t>dilation 1, zero padding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7B37B-CED4-0E35-BFA5-5B05B99C81CC}"/>
              </a:ext>
            </a:extLst>
          </p:cNvPr>
          <p:cNvSpPr txBox="1"/>
          <p:nvPr/>
        </p:nvSpPr>
        <p:spPr>
          <a:xfrm>
            <a:off x="8399951" y="6154226"/>
            <a:ext cx="281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Convolution, size 3, stride 2,</a:t>
            </a:r>
          </a:p>
          <a:p>
            <a:pPr algn="ctr"/>
            <a:r>
              <a:rPr lang="en-US" dirty="0"/>
              <a:t>dilation 1, zero padding</a:t>
            </a:r>
          </a:p>
        </p:txBody>
      </p:sp>
    </p:spTree>
    <p:extLst>
      <p:ext uri="{BB962C8B-B14F-4D97-AF65-F5344CB8AC3E}">
        <p14:creationId xmlns:p14="http://schemas.microsoft.com/office/powerpoint/2010/main" val="38131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C7B5-EC70-CF4D-8D44-8A14DD3C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6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D760B-1778-9B2A-3D42-5E371920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471" y="2198915"/>
            <a:ext cx="7649787" cy="3668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A708F-9EF7-D45E-5B79-54B23B993E2E}"/>
              </a:ext>
            </a:extLst>
          </p:cNvPr>
          <p:cNvSpPr txBox="1"/>
          <p:nvPr/>
        </p:nvSpPr>
        <p:spPr>
          <a:xfrm>
            <a:off x="685800" y="2373086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padding / valid?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53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B3E0C-2117-89B1-2262-38B995DB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76" y="2198914"/>
            <a:ext cx="7649787" cy="3668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3C7B5-EC70-CF4D-8D44-8A14DD3C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6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A708F-9EF7-D45E-5B79-54B23B993E2E}"/>
              </a:ext>
            </a:extLst>
          </p:cNvPr>
          <p:cNvSpPr txBox="1"/>
          <p:nvPr/>
        </p:nvSpPr>
        <p:spPr>
          <a:xfrm>
            <a:off x="685800" y="2373086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padding / valid?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610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C7B5-EC70-CF4D-8D44-8A14DD3C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6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A708F-9EF7-D45E-5B79-54B23B993E2E}"/>
              </a:ext>
            </a:extLst>
          </p:cNvPr>
          <p:cNvSpPr txBox="1"/>
          <p:nvPr/>
        </p:nvSpPr>
        <p:spPr>
          <a:xfrm>
            <a:off x="685800" y="2373086"/>
            <a:ext cx="3094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 padding / valid?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CA029-FFB0-5CD1-0DC7-5C841B65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04" y="1975757"/>
            <a:ext cx="7649787" cy="36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96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>
                <a:solidFill>
                  <a:srgbClr val="D18362"/>
                </a:solidFill>
              </a:rPr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379784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0446-5CB2-63A9-873C-7533154C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E70C-43DD-9A04-D7FB-F034EA73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convolutional operation averages together the inputs</a:t>
            </a:r>
          </a:p>
          <a:p>
            <a:r>
              <a:rPr lang="en-US" dirty="0"/>
              <a:t>Plus passes through </a:t>
            </a:r>
            <a:r>
              <a:rPr lang="en-US" dirty="0" err="1"/>
              <a:t>ReLU</a:t>
            </a:r>
            <a:r>
              <a:rPr lang="en-US"/>
              <a:t> function</a:t>
            </a:r>
            <a:endParaRPr lang="en-US" dirty="0"/>
          </a:p>
          <a:p>
            <a:r>
              <a:rPr lang="en-US" dirty="0"/>
              <a:t>Has to lose information</a:t>
            </a:r>
          </a:p>
          <a:p>
            <a:r>
              <a:rPr lang="en-US" dirty="0"/>
              <a:t>Solution: </a:t>
            </a:r>
          </a:p>
          <a:p>
            <a:pPr lvl="1"/>
            <a:r>
              <a:rPr lang="en-US" dirty="0"/>
              <a:t>apply several convolutions and stack them in </a:t>
            </a:r>
            <a:r>
              <a:rPr lang="en-US" dirty="0">
                <a:solidFill>
                  <a:srgbClr val="D18362"/>
                </a:solidFill>
              </a:rPr>
              <a:t>channels</a:t>
            </a:r>
          </a:p>
          <a:p>
            <a:pPr lvl="1"/>
            <a:r>
              <a:rPr lang="en-US" dirty="0"/>
              <a:t>Sometimes also called </a:t>
            </a:r>
            <a:r>
              <a:rPr lang="en-US" dirty="0">
                <a:solidFill>
                  <a:srgbClr val="D18362"/>
                </a:solidFill>
              </a:rPr>
              <a:t>feature maps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40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A325-0BFB-6161-A5FF-70A118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 channels, one input channel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6C89C4-B126-0B99-BD61-02506B0C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84"/>
          <a:stretch/>
        </p:blipFill>
        <p:spPr>
          <a:xfrm>
            <a:off x="2699656" y="2205534"/>
            <a:ext cx="2569029" cy="31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A325-0BFB-6161-A5FF-70A118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 channels, one input channel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6C89C4-B126-0B99-BD61-02506B0C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64"/>
          <a:stretch/>
        </p:blipFill>
        <p:spPr>
          <a:xfrm>
            <a:off x="2699657" y="2205536"/>
            <a:ext cx="6792686" cy="31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A325-0BFB-6161-A5FF-70A118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channels, one output channel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6C89C4-B126-0B99-BD61-02506B0C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11"/>
          <a:stretch/>
        </p:blipFill>
        <p:spPr>
          <a:xfrm>
            <a:off x="4426254" y="2096680"/>
            <a:ext cx="3339491" cy="31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11C3-40C1-994A-D65A-22862941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6" name="Picture 5" descr="A collage of pictures of a person and a dog&#10;&#10;Description automatically generated with low confidence">
            <a:extLst>
              <a:ext uri="{FF2B5EF4-FFF2-40B4-BE49-F238E27FC236}">
                <a16:creationId xmlns:a16="http://schemas.microsoft.com/office/drawing/2014/main" id="{87CCC7B7-CB57-22C2-B429-1F8DDA05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690688"/>
            <a:ext cx="11028365" cy="40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80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70D8-159D-99F9-8AD6-75D57F0C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kernel size K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 channels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5A84F0-29B5-99F7-3254-7987C666B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36" y="2806247"/>
            <a:ext cx="22479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A20EC-0468-5E49-EECB-7C525E66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136" y="5091793"/>
            <a:ext cx="29845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E84E7-A932-1E63-6359-57AD44BE4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396" y="5091793"/>
            <a:ext cx="1612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2455E-4753-02F6-9D17-2F01DFEA0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897" y="2830059"/>
            <a:ext cx="1193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>
                <a:solidFill>
                  <a:srgbClr val="D18362"/>
                </a:solidFill>
              </a:rPr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256408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10EB519-6947-4620-896C-925476C3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919" b="67404"/>
          <a:stretch/>
        </p:blipFill>
        <p:spPr>
          <a:xfrm>
            <a:off x="1464129" y="2726475"/>
            <a:ext cx="2879271" cy="3151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FFADF-4D5B-6579-FAC2-48A3F77D8B21}"/>
              </a:ext>
            </a:extLst>
          </p:cNvPr>
          <p:cNvSpPr/>
          <p:nvPr/>
        </p:nvSpPr>
        <p:spPr>
          <a:xfrm>
            <a:off x="1382486" y="2606729"/>
            <a:ext cx="326571" cy="365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43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941DFBD-1ACD-8283-7677-DE315B94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59" r="-1820" b="67404"/>
          <a:stretch/>
        </p:blipFill>
        <p:spPr>
          <a:xfrm>
            <a:off x="1464128" y="2715589"/>
            <a:ext cx="5851072" cy="315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141264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1CB198-481A-B1CA-7AFD-F3B6FAF0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59" b="33019"/>
          <a:stretch/>
        </p:blipFill>
        <p:spPr>
          <a:xfrm>
            <a:off x="1464129" y="2764972"/>
            <a:ext cx="9263742" cy="30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529B3-E0EA-5950-94A7-CEC7A108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634"/>
          <a:stretch/>
        </p:blipFill>
        <p:spPr>
          <a:xfrm>
            <a:off x="1464129" y="2754086"/>
            <a:ext cx="9263742" cy="2936240"/>
          </a:xfrm>
        </p:spPr>
      </p:pic>
    </p:spTree>
    <p:extLst>
      <p:ext uri="{BB962C8B-B14F-4D97-AF65-F5344CB8AC3E}">
        <p14:creationId xmlns:p14="http://schemas.microsoft.com/office/powerpoint/2010/main" val="368597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/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>
                <a:solidFill>
                  <a:srgbClr val="D18362"/>
                </a:solidFill>
              </a:rPr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4031325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DB1-29B6-FBEF-96DC-83FF387C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1D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CA8E5-0FDF-1982-3367-A3F602396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43" y="1512605"/>
            <a:ext cx="8651823" cy="4769053"/>
          </a:xfrm>
        </p:spPr>
      </p:pic>
    </p:spTree>
    <p:extLst>
      <p:ext uri="{BB962C8B-B14F-4D97-AF65-F5344CB8AC3E}">
        <p14:creationId xmlns:p14="http://schemas.microsoft.com/office/powerpoint/2010/main" val="108362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00C4-5577-0FBA-3B85-7403E4CF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MNIST-1D results for fully-connected network</a:t>
            </a:r>
            <a:endParaRPr lang="en-US" dirty="0">
              <a:solidFill>
                <a:srgbClr val="D1836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DB5BE-C48E-D206-934C-D893AC43E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4" y="1904052"/>
            <a:ext cx="12156706" cy="3575502"/>
          </a:xfrm>
        </p:spPr>
      </p:pic>
    </p:spTree>
    <p:extLst>
      <p:ext uri="{BB962C8B-B14F-4D97-AF65-F5344CB8AC3E}">
        <p14:creationId xmlns:p14="http://schemas.microsoft.com/office/powerpoint/2010/main" val="2458153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258-C154-4EB2-1B26-B3223B27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9CEB-F314-DDE0-1ECB-1180C51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hidden layers</a:t>
            </a:r>
          </a:p>
          <a:p>
            <a:r>
              <a:rPr lang="en-US" dirty="0"/>
              <a:t>Three convolutional layers</a:t>
            </a:r>
          </a:p>
          <a:p>
            <a:r>
              <a:rPr lang="en-US" dirty="0"/>
              <a:t>One fully-connected layer</a:t>
            </a:r>
          </a:p>
          <a:p>
            <a:r>
              <a:rPr lang="en-US" dirty="0" err="1"/>
              <a:t>Softmax</a:t>
            </a:r>
            <a:r>
              <a:rPr lang="en-US" dirty="0"/>
              <a:t> at end</a:t>
            </a:r>
          </a:p>
          <a:p>
            <a:r>
              <a:rPr lang="en-US" dirty="0"/>
              <a:t>Total parameters = 2050</a:t>
            </a:r>
          </a:p>
          <a:p>
            <a:r>
              <a:rPr lang="en-US" dirty="0"/>
              <a:t>Trained for 100,000 steps with SGD, LR = 0.01, batch size 100</a:t>
            </a:r>
          </a:p>
        </p:txBody>
      </p:sp>
    </p:spTree>
    <p:extLst>
      <p:ext uri="{BB962C8B-B14F-4D97-AF65-F5344CB8AC3E}">
        <p14:creationId xmlns:p14="http://schemas.microsoft.com/office/powerpoint/2010/main" val="389764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A4F7B92-A29F-85A2-A108-69A7422C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" r="1803"/>
          <a:stretch/>
        </p:blipFill>
        <p:spPr>
          <a:xfrm>
            <a:off x="304800" y="1782074"/>
            <a:ext cx="11671300" cy="29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0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9C1B-D8F9-C3DD-F3E6-913B21C5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MNIST-1D convolutional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40D136-EF4D-8396-19D4-61E5DC445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557" y="1690688"/>
            <a:ext cx="8169729" cy="4961615"/>
          </a:xfrm>
        </p:spPr>
      </p:pic>
    </p:spTree>
    <p:extLst>
      <p:ext uri="{BB962C8B-B14F-4D97-AF65-F5344CB8AC3E}">
        <p14:creationId xmlns:p14="http://schemas.microsoft.com/office/powerpoint/2010/main" val="2701464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54A-F356-25B4-18CC-8868F01F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DEB0-CC42-F05F-9886-A6CDA4110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same number of layers and hidden units</a:t>
            </a:r>
          </a:p>
          <a:p>
            <a:r>
              <a:rPr lang="en-US" dirty="0"/>
              <a:t>All fully-connected layers</a:t>
            </a:r>
          </a:p>
          <a:p>
            <a:r>
              <a:rPr lang="en-US" dirty="0"/>
              <a:t>Total parameters = 150,185</a:t>
            </a:r>
          </a:p>
        </p:txBody>
      </p:sp>
    </p:spTree>
    <p:extLst>
      <p:ext uri="{BB962C8B-B14F-4D97-AF65-F5344CB8AC3E}">
        <p14:creationId xmlns:p14="http://schemas.microsoft.com/office/powerpoint/2010/main" val="233378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4F10-9D93-4F52-46C1-B29AAA3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76280-152B-A49F-4783-1A45F524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7" y="1959428"/>
            <a:ext cx="11112546" cy="3341915"/>
          </a:xfrm>
        </p:spPr>
      </p:pic>
    </p:spTree>
    <p:extLst>
      <p:ext uri="{BB962C8B-B14F-4D97-AF65-F5344CB8AC3E}">
        <p14:creationId xmlns:p14="http://schemas.microsoft.com/office/powerpoint/2010/main" val="88522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DB1-29B6-FBEF-96DC-83FF387C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1D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CA8E5-0FDF-1982-3367-A3F602396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43" y="1512605"/>
            <a:ext cx="8651823" cy="4769053"/>
          </a:xfrm>
        </p:spPr>
      </p:pic>
    </p:spTree>
    <p:extLst>
      <p:ext uri="{BB962C8B-B14F-4D97-AF65-F5344CB8AC3E}">
        <p14:creationId xmlns:p14="http://schemas.microsoft.com/office/powerpoint/2010/main" val="3561200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06C-8FB4-E0AE-C590-6059895C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D481-80C2-3B56-84E6-B1E24A51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olidFill>
                  <a:srgbClr val="D18362"/>
                </a:solidFill>
              </a:rPr>
              <a:t>inductive bias</a:t>
            </a:r>
          </a:p>
          <a:p>
            <a:r>
              <a:rPr lang="en-US" dirty="0"/>
              <a:t>Forced the network to process each location similarly</a:t>
            </a:r>
          </a:p>
          <a:p>
            <a:r>
              <a:rPr lang="en-US" dirty="0"/>
              <a:t>Shares information across locations</a:t>
            </a:r>
          </a:p>
          <a:p>
            <a:r>
              <a:rPr lang="en-US" dirty="0"/>
              <a:t>Search through a smaller family of input/</a:t>
            </a:r>
            <a:r>
              <a:rPr lang="en-US" dirty="0" err="1"/>
              <a:t>ouput</a:t>
            </a:r>
            <a:r>
              <a:rPr lang="en-US" dirty="0"/>
              <a:t> mappings, all of which are plausible</a:t>
            </a:r>
          </a:p>
        </p:txBody>
      </p:sp>
    </p:spTree>
    <p:extLst>
      <p:ext uri="{BB962C8B-B14F-4D97-AF65-F5344CB8AC3E}">
        <p14:creationId xmlns:p14="http://schemas.microsoft.com/office/powerpoint/2010/main" val="1109608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14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A3-B044-A0F2-1E74-10C1DB79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8AB7-F1C7-76B9-B81B-AB3A3FD4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in 2D </a:t>
            </a:r>
          </a:p>
          <a:p>
            <a:pPr lvl="1"/>
            <a:r>
              <a:rPr lang="en-US"/>
              <a:t>Weighted </a:t>
            </a:r>
            <a:r>
              <a:rPr lang="en-US" dirty="0"/>
              <a:t>sum over a K x K region</a:t>
            </a:r>
          </a:p>
          <a:p>
            <a:pPr lvl="1"/>
            <a:r>
              <a:rPr lang="en-US" dirty="0"/>
              <a:t>K x K weights</a:t>
            </a:r>
          </a:p>
          <a:p>
            <a:r>
              <a:rPr lang="en-US" dirty="0"/>
              <a:t>Build into a convolutional layer by adding bias and passing through activation function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1806C5-0BA8-ED7E-F47F-A8D0E76E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2" y="4343126"/>
            <a:ext cx="7244341" cy="12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67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413F-9850-77E3-7F2D-1DF536F7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D8DA8-53F8-E99E-7D06-8C54D6B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57"/>
          <a:stretch/>
        </p:blipFill>
        <p:spPr>
          <a:xfrm>
            <a:off x="1273323" y="2223155"/>
            <a:ext cx="9416118" cy="3252360"/>
          </a:xfrm>
        </p:spPr>
      </p:pic>
    </p:spTree>
    <p:extLst>
      <p:ext uri="{BB962C8B-B14F-4D97-AF65-F5344CB8AC3E}">
        <p14:creationId xmlns:p14="http://schemas.microsoft.com/office/powerpoint/2010/main" val="40939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413F-9850-77E3-7F2D-1DF536F7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D8DA8-53F8-E99E-7D06-8C54D6B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" t="51528" r="116" b="-51528"/>
          <a:stretch/>
        </p:blipFill>
        <p:spPr>
          <a:xfrm>
            <a:off x="1273323" y="2223154"/>
            <a:ext cx="9416118" cy="6591283"/>
          </a:xfrm>
        </p:spPr>
      </p:pic>
    </p:spTree>
    <p:extLst>
      <p:ext uri="{BB962C8B-B14F-4D97-AF65-F5344CB8AC3E}">
        <p14:creationId xmlns:p14="http://schemas.microsoft.com/office/powerpoint/2010/main" val="1989727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5B1F-8BB0-4C61-A371-C9C3096E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4E6D0-E887-4EC0-99FD-195760D3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1929B-F5AA-4622-9C2E-0AED01B4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58" y="1773336"/>
            <a:ext cx="149087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D5AA9-02A1-4431-9B1A-5EA5E984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15" y="3405723"/>
            <a:ext cx="2169043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B4D7C-1045-4712-9952-C34FF9DC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541" y="3206670"/>
            <a:ext cx="2697225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B36798-D32A-49E6-A895-DE655E822762}"/>
              </a:ext>
            </a:extLst>
          </p:cNvPr>
          <p:cNvSpPr/>
          <p:nvPr/>
        </p:nvSpPr>
        <p:spPr>
          <a:xfrm>
            <a:off x="671636" y="4994543"/>
            <a:ext cx="3149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Padded with 1 0’s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14889-7BEF-4228-9FD6-DB49E8F42E58}"/>
              </a:ext>
            </a:extLst>
          </p:cNvPr>
          <p:cNvSpPr/>
          <p:nvPr/>
        </p:nvSpPr>
        <p:spPr>
          <a:xfrm>
            <a:off x="2641598" y="2705903"/>
            <a:ext cx="3149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CEF5DE-0FFC-48BF-BC57-AD42E43556C1}"/>
              </a:ext>
            </a:extLst>
          </p:cNvPr>
          <p:cNvSpPr/>
          <p:nvPr/>
        </p:nvSpPr>
        <p:spPr>
          <a:xfrm>
            <a:off x="5447353" y="5085480"/>
            <a:ext cx="3149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Padded with 2 0’s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A93C35-B3D1-4768-BD0F-22DA3647D663}"/>
              </a:ext>
            </a:extLst>
          </p:cNvPr>
          <p:cNvSpPr/>
          <p:nvPr/>
        </p:nvSpPr>
        <p:spPr>
          <a:xfrm>
            <a:off x="8596953" y="2230536"/>
            <a:ext cx="3306751" cy="1597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Same Padding: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Preserve the input dimensions after convolution.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C49069-DDAB-422E-B80C-4ED64C1671DF}"/>
              </a:ext>
            </a:extLst>
          </p:cNvPr>
          <p:cNvSpPr/>
          <p:nvPr/>
        </p:nvSpPr>
        <p:spPr>
          <a:xfrm>
            <a:off x="8672519" y="4454817"/>
            <a:ext cx="3306751" cy="1597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Valid Padding: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No padding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6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1A62-A075-4DA4-A656-E6046C52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66E8-9335-2187-CA2F-864B34E4B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fully-connected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Size</a:t>
            </a:r>
          </a:p>
          <a:p>
            <a:pPr lvl="1"/>
            <a:r>
              <a:rPr lang="en-US" dirty="0"/>
              <a:t>224x224 RGB image = 150,528 dimensions</a:t>
            </a:r>
          </a:p>
          <a:p>
            <a:pPr lvl="1"/>
            <a:r>
              <a:rPr lang="en-US" dirty="0"/>
              <a:t>Hidden layers generally larger than inputs</a:t>
            </a:r>
          </a:p>
          <a:p>
            <a:pPr lvl="1"/>
            <a:r>
              <a:rPr lang="en-US" dirty="0"/>
              <a:t>One hidden layer = 150,520x150,528 weights -- 22 billion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Nearby pixels statistically related</a:t>
            </a:r>
          </a:p>
          <a:p>
            <a:pPr lvl="1"/>
            <a:r>
              <a:rPr lang="en-US" dirty="0"/>
              <a:t>But could permute pixels and relearn and get same results with FC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Should be stable under transformations</a:t>
            </a:r>
          </a:p>
          <a:p>
            <a:pPr lvl="1"/>
            <a:r>
              <a:rPr lang="en-US" dirty="0"/>
              <a:t>Don’t want to re-learn appearance at different parts of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45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DDF-22D1-73EF-F301-7725F941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 in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47DEC-D898-6643-F3F9-2CD54988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8" y="1825625"/>
            <a:ext cx="9542468" cy="402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B63E4-F860-66B8-7FB4-41016417D13B}"/>
              </a:ext>
            </a:extLst>
          </p:cNvPr>
          <p:cNvSpPr txBox="1"/>
          <p:nvPr/>
        </p:nvSpPr>
        <p:spPr>
          <a:xfrm>
            <a:off x="4049486" y="5921829"/>
            <a:ext cx="41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size, stride, dilation all work as you would expect</a:t>
            </a:r>
          </a:p>
        </p:txBody>
      </p:sp>
    </p:spTree>
    <p:extLst>
      <p:ext uri="{BB962C8B-B14F-4D97-AF65-F5344CB8AC3E}">
        <p14:creationId xmlns:p14="http://schemas.microsoft.com/office/powerpoint/2010/main" val="1213957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70D8-159D-99F9-8AD6-75D57F0C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kernel size K x K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 channels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0E84E7-A932-1E63-6359-57AD44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65" y="5102679"/>
            <a:ext cx="1612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A5644-BC8B-F93C-46B0-0ED99C6E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2897485"/>
            <a:ext cx="28448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694D8-7F2D-BD9D-F73E-8159E8EB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73" y="5155293"/>
            <a:ext cx="35687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61182-E53A-06AF-BCF8-3CBFF3E65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236" y="2953729"/>
            <a:ext cx="1193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23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9C1B-D8F9-C3DD-F3E6-913B21C5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MNIST-1D convolutional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40D136-EF4D-8396-19D4-61E5DC445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557" y="1690688"/>
            <a:ext cx="8169729" cy="4961615"/>
          </a:xfrm>
        </p:spPr>
      </p:pic>
    </p:spTree>
    <p:extLst>
      <p:ext uri="{BB962C8B-B14F-4D97-AF65-F5344CB8AC3E}">
        <p14:creationId xmlns:p14="http://schemas.microsoft.com/office/powerpoint/2010/main" val="93003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>
                <a:solidFill>
                  <a:srgbClr val="D18362"/>
                </a:solidFill>
              </a:rPr>
              <a:t>Downsampling</a:t>
            </a:r>
            <a:r>
              <a:rPr lang="en-US" dirty="0">
                <a:solidFill>
                  <a:srgbClr val="D18362"/>
                </a:solidFill>
              </a:rPr>
              <a:t> and </a:t>
            </a:r>
            <a:r>
              <a:rPr lang="en-US" dirty="0" err="1">
                <a:solidFill>
                  <a:srgbClr val="D18362"/>
                </a:solidFill>
              </a:rPr>
              <a:t>upsampling</a:t>
            </a:r>
            <a:r>
              <a:rPr lang="en-US" dirty="0">
                <a:solidFill>
                  <a:srgbClr val="D18362"/>
                </a:solidFill>
              </a:rPr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9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804"/>
          <a:stretch/>
        </p:blipFill>
        <p:spPr>
          <a:xfrm>
            <a:off x="1051930" y="2057399"/>
            <a:ext cx="3247927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</p:spTree>
    <p:extLst>
      <p:ext uri="{BB962C8B-B14F-4D97-AF65-F5344CB8AC3E}">
        <p14:creationId xmlns:p14="http://schemas.microsoft.com/office/powerpoint/2010/main" val="2546912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90"/>
          <a:stretch/>
        </p:blipFill>
        <p:spPr>
          <a:xfrm>
            <a:off x="1051931" y="2057399"/>
            <a:ext cx="6709584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DF9FC-F71E-7881-8E78-71187CC9C4F6}"/>
              </a:ext>
            </a:extLst>
          </p:cNvPr>
          <p:cNvSpPr txBox="1"/>
          <p:nvPr/>
        </p:nvSpPr>
        <p:spPr>
          <a:xfrm>
            <a:off x="44196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pooling</a:t>
            </a:r>
          </a:p>
          <a:p>
            <a:pPr algn="ctr"/>
            <a:r>
              <a:rPr lang="en-US" sz="2400" dirty="0"/>
              <a:t>(partial invariance to translation)</a:t>
            </a:r>
          </a:p>
        </p:txBody>
      </p:sp>
    </p:spTree>
    <p:extLst>
      <p:ext uri="{BB962C8B-B14F-4D97-AF65-F5344CB8AC3E}">
        <p14:creationId xmlns:p14="http://schemas.microsoft.com/office/powerpoint/2010/main" val="1516424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30" y="2057399"/>
            <a:ext cx="10088139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DF9FC-F71E-7881-8E78-71187CC9C4F6}"/>
              </a:ext>
            </a:extLst>
          </p:cNvPr>
          <p:cNvSpPr txBox="1"/>
          <p:nvPr/>
        </p:nvSpPr>
        <p:spPr>
          <a:xfrm>
            <a:off x="44196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pooling</a:t>
            </a:r>
          </a:p>
          <a:p>
            <a:pPr algn="ctr"/>
            <a:r>
              <a:rPr lang="en-US" sz="2400" dirty="0"/>
              <a:t>(partial invariance to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A28CE-3F51-CC0E-0405-264C8246E617}"/>
              </a:ext>
            </a:extLst>
          </p:cNvPr>
          <p:cNvSpPr txBox="1"/>
          <p:nvPr/>
        </p:nvSpPr>
        <p:spPr>
          <a:xfrm>
            <a:off x="8001000" y="4604657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pooling</a:t>
            </a:r>
          </a:p>
        </p:txBody>
      </p:sp>
    </p:spTree>
    <p:extLst>
      <p:ext uri="{BB962C8B-B14F-4D97-AF65-F5344CB8AC3E}">
        <p14:creationId xmlns:p14="http://schemas.microsoft.com/office/powerpoint/2010/main" val="2994939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576"/>
          <a:stretch/>
        </p:blipFill>
        <p:spPr>
          <a:xfrm>
            <a:off x="838201" y="1984010"/>
            <a:ext cx="3494314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</p:spTree>
    <p:extLst>
      <p:ext uri="{BB962C8B-B14F-4D97-AF65-F5344CB8AC3E}">
        <p14:creationId xmlns:p14="http://schemas.microsoft.com/office/powerpoint/2010/main" val="1154380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031"/>
          <a:stretch/>
        </p:blipFill>
        <p:spPr>
          <a:xfrm>
            <a:off x="838200" y="1984010"/>
            <a:ext cx="7217229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7D70-0339-7CE6-988A-CA7E27D54FD4}"/>
              </a:ext>
            </a:extLst>
          </p:cNvPr>
          <p:cNvSpPr txBox="1"/>
          <p:nvPr/>
        </p:nvSpPr>
        <p:spPr>
          <a:xfrm>
            <a:off x="4713514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Max-</a:t>
            </a:r>
            <a:r>
              <a:rPr lang="en-US" sz="2400" dirty="0" err="1"/>
              <a:t>upsampling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3723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010"/>
            <a:ext cx="10776857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7D70-0339-7CE6-988A-CA7E27D54FD4}"/>
              </a:ext>
            </a:extLst>
          </p:cNvPr>
          <p:cNvSpPr txBox="1"/>
          <p:nvPr/>
        </p:nvSpPr>
        <p:spPr>
          <a:xfrm>
            <a:off x="4713514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Max-</a:t>
            </a:r>
            <a:r>
              <a:rPr lang="en-US" sz="2400" dirty="0" err="1"/>
              <a:t>upsampling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BAE06-E603-86D0-BA0F-50F6FF4D54CA}"/>
              </a:ext>
            </a:extLst>
          </p:cNvPr>
          <p:cNvSpPr txBox="1"/>
          <p:nvPr/>
        </p:nvSpPr>
        <p:spPr>
          <a:xfrm>
            <a:off x="8588828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9886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BBE2-8716-4C84-F5B8-D998D13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FD6F1A-899E-CB77-27D3-B879FCCC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only look at local image patches</a:t>
            </a:r>
          </a:p>
          <a:p>
            <a:r>
              <a:rPr lang="en-US" dirty="0"/>
              <a:t>Share parameters across image</a:t>
            </a:r>
          </a:p>
        </p:txBody>
      </p:sp>
    </p:spTree>
    <p:extLst>
      <p:ext uri="{BB962C8B-B14F-4D97-AF65-F5344CB8AC3E}">
        <p14:creationId xmlns:p14="http://schemas.microsoft.com/office/powerpoint/2010/main" val="1900797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1C75-2E05-F80B-F22A-946B59C0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413F-5366-5A9C-E035-96204D34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660"/>
          <a:stretch/>
        </p:blipFill>
        <p:spPr>
          <a:xfrm>
            <a:off x="629004" y="1872343"/>
            <a:ext cx="5935082" cy="3592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2B45-5648-4FAE-5BD2-90D52CAA76E4}"/>
              </a:ext>
            </a:extLst>
          </p:cNvPr>
          <p:cNvSpPr txBox="1"/>
          <p:nvPr/>
        </p:nvSpPr>
        <p:spPr>
          <a:xfrm>
            <a:off x="2079171" y="5686425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 3, Stride 2 convolution</a:t>
            </a:r>
          </a:p>
        </p:txBody>
      </p:sp>
    </p:spTree>
    <p:extLst>
      <p:ext uri="{BB962C8B-B14F-4D97-AF65-F5344CB8AC3E}">
        <p14:creationId xmlns:p14="http://schemas.microsoft.com/office/powerpoint/2010/main" val="1110974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1C75-2E05-F80B-F22A-946B59C0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413F-5366-5A9C-E035-96204D34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" y="1872343"/>
            <a:ext cx="10724796" cy="3592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2B45-5648-4FAE-5BD2-90D52CAA76E4}"/>
              </a:ext>
            </a:extLst>
          </p:cNvPr>
          <p:cNvSpPr txBox="1"/>
          <p:nvPr/>
        </p:nvSpPr>
        <p:spPr>
          <a:xfrm>
            <a:off x="2079171" y="5686425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 3, Stride 2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CD55C-E2C2-0291-4C0E-34FA0ABBCDA2}"/>
              </a:ext>
            </a:extLst>
          </p:cNvPr>
          <p:cNvSpPr txBox="1"/>
          <p:nvPr/>
        </p:nvSpPr>
        <p:spPr>
          <a:xfrm>
            <a:off x="7903028" y="5682632"/>
            <a:ext cx="241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815814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E433-750A-5434-1F69-0BC1AAE8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convolution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AAA2A-357A-8C05-1811-A2A0584A9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714" y="1458686"/>
            <a:ext cx="8339396" cy="349518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6691CB-D2E4-7615-B8C9-9A8538662919}"/>
              </a:ext>
            </a:extLst>
          </p:cNvPr>
          <p:cNvSpPr txBox="1">
            <a:spLocks/>
          </p:cNvSpPr>
          <p:nvPr/>
        </p:nvSpPr>
        <p:spPr>
          <a:xfrm>
            <a:off x="838200" y="5112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Mixes channels</a:t>
            </a:r>
          </a:p>
          <a:p>
            <a:r>
              <a:rPr lang="en-US" dirty="0"/>
              <a:t>Can change number of channels</a:t>
            </a:r>
          </a:p>
          <a:p>
            <a:r>
              <a:rPr lang="en-US" dirty="0"/>
              <a:t>Equivalent to running same fully connected network at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688368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>
                <a:solidFill>
                  <a:srgbClr val="D18362"/>
                </a:solidFill>
              </a:rPr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1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ADEF-A757-C8B6-ABAB-40D96EA9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7D715-9DF9-9E38-81A0-ADEA529C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0026"/>
            <a:ext cx="10515600" cy="14646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224 x 224 images</a:t>
            </a:r>
          </a:p>
          <a:p>
            <a:r>
              <a:rPr lang="en-US" dirty="0"/>
              <a:t>1,281,167 training images, 50,000 validation images, and 100,000 test images</a:t>
            </a:r>
          </a:p>
          <a:p>
            <a:r>
              <a:rPr lang="en-US" dirty="0"/>
              <a:t>1000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3EB09-E951-62BD-9401-9FBC02AB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81" y="1475248"/>
            <a:ext cx="10569238" cy="34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5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F720-E3B6-7283-6B5C-D90FE2A8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D461B-D3EE-51D0-4E6F-BA17449D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30" y="1417066"/>
            <a:ext cx="5839626" cy="47852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17A67F-9112-D2D2-FDAE-1B36284E8644}"/>
              </a:ext>
            </a:extLst>
          </p:cNvPr>
          <p:cNvCxnSpPr>
            <a:cxnSpLocks/>
          </p:cNvCxnSpPr>
          <p:nvPr/>
        </p:nvCxnSpPr>
        <p:spPr>
          <a:xfrm flipH="1">
            <a:off x="7999474" y="2772830"/>
            <a:ext cx="1591654" cy="39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34555D-1B11-16C7-4AC0-AC60B3BBEACF}"/>
              </a:ext>
            </a:extLst>
          </p:cNvPr>
          <p:cNvSpPr txBox="1"/>
          <p:nvPr/>
        </p:nvSpPr>
        <p:spPr>
          <a:xfrm>
            <a:off x="9742714" y="2563738"/>
            <a:ext cx="244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all the 60 million parameters</a:t>
            </a:r>
          </a:p>
          <a:p>
            <a:r>
              <a:rPr lang="en-US" dirty="0"/>
              <a:t> parameters are in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130274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F08CE-F2BC-416D-B804-7BC115BFD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49" y="345688"/>
            <a:ext cx="11666372" cy="5831275"/>
          </a:xfrm>
        </p:spPr>
      </p:pic>
    </p:spTree>
    <p:extLst>
      <p:ext uri="{BB962C8B-B14F-4D97-AF65-F5344CB8AC3E}">
        <p14:creationId xmlns:p14="http://schemas.microsoft.com/office/powerpoint/2010/main" val="4100952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654B8C-69FD-46CA-BD92-F6F8090741CC}"/>
              </a:ext>
            </a:extLst>
          </p:cNvPr>
          <p:cNvSpPr txBox="1">
            <a:spLocks/>
          </p:cNvSpPr>
          <p:nvPr/>
        </p:nvSpPr>
        <p:spPr>
          <a:xfrm>
            <a:off x="344196" y="526334"/>
            <a:ext cx="11364583" cy="5805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indent="-225425" defTabSz="428625"/>
            <a:r>
              <a:rPr lang="en-US" altLang="en-US" sz="4400" dirty="0" err="1">
                <a:latin typeface="LM Roman 10" panose="00000500000000000000"/>
              </a:rPr>
              <a:t>AlexNet</a:t>
            </a:r>
            <a:r>
              <a:rPr lang="en-US" altLang="en-US" sz="4400" dirty="0">
                <a:latin typeface="LM Roman 10" panose="00000500000000000000"/>
              </a:rPr>
              <a:t> structure</a:t>
            </a:r>
          </a:p>
          <a:p>
            <a:pPr marL="750888" lvl="1" indent="-322263" defTabSz="428625"/>
            <a:r>
              <a:rPr lang="en-US" altLang="en-US" sz="2800" dirty="0">
                <a:latin typeface="LM Roman 10" panose="00000500000000000000"/>
              </a:rPr>
              <a:t>5 Convolutional layers and 3 fully connected layers</a:t>
            </a:r>
          </a:p>
          <a:p>
            <a:pPr marL="750888" lvl="1" indent="-322263" defTabSz="428625"/>
            <a:r>
              <a:rPr lang="en-US" altLang="en-US" sz="2800" dirty="0">
                <a:latin typeface="LM Roman 10" panose="00000500000000000000"/>
              </a:rPr>
              <a:t>1</a:t>
            </a:r>
            <a:r>
              <a:rPr lang="en-US" altLang="en-US" sz="2800" baseline="30000" dirty="0">
                <a:latin typeface="LM Roman 10" panose="00000500000000000000"/>
              </a:rPr>
              <a:t>st</a:t>
            </a:r>
            <a:r>
              <a:rPr lang="en-US" altLang="en-US" sz="2800" dirty="0">
                <a:latin typeface="LM Roman 10" panose="00000500000000000000"/>
              </a:rPr>
              <a:t> layer </a:t>
            </a:r>
            <a:r>
              <a:rPr lang="en-US" altLang="en-US" sz="2800" dirty="0" err="1">
                <a:latin typeface="LM Roman 10" panose="00000500000000000000"/>
              </a:rPr>
              <a:t>downsamples</a:t>
            </a:r>
            <a:r>
              <a:rPr lang="en-US" altLang="en-US" sz="2800" dirty="0">
                <a:latin typeface="LM Roman 10" panose="00000500000000000000"/>
              </a:rPr>
              <a:t> input using 11x11 kernel, stride of four 4 and creates 96 channels</a:t>
            </a:r>
            <a:endParaRPr lang="en-US" sz="2800" i="0" u="none" strike="noStrike" baseline="0" dirty="0">
              <a:latin typeface="LM Roman 10" panose="00000500000000000000"/>
            </a:endParaRPr>
          </a:p>
          <a:p>
            <a:pPr marL="750888" lvl="1" indent="-322263" defTabSz="428625"/>
            <a:r>
              <a:rPr lang="en-US" sz="2800" dirty="0">
                <a:latin typeface="LM Roman 10" panose="00000500000000000000"/>
              </a:rPr>
              <a:t>2</a:t>
            </a:r>
            <a:r>
              <a:rPr lang="en-US" sz="2800" baseline="30000" dirty="0">
                <a:latin typeface="LM Roman 10" panose="00000500000000000000"/>
              </a:rPr>
              <a:t>nd</a:t>
            </a:r>
            <a:r>
              <a:rPr lang="en-US" sz="2800" dirty="0">
                <a:latin typeface="LM Roman 10" panose="00000500000000000000"/>
              </a:rPr>
              <a:t> </a:t>
            </a:r>
            <a:r>
              <a:rPr lang="en-US" sz="2800" i="0" u="none" strike="noStrike" baseline="0" dirty="0">
                <a:latin typeface="LM Roman 10" panose="00000500000000000000"/>
              </a:rPr>
              <a:t>layer </a:t>
            </a:r>
            <a:r>
              <a:rPr lang="en-US" sz="2800" i="0" u="none" strike="noStrike" baseline="0" dirty="0" err="1">
                <a:latin typeface="LM Roman 10" panose="00000500000000000000"/>
              </a:rPr>
              <a:t>downsamples</a:t>
            </a:r>
            <a:r>
              <a:rPr lang="en-US" sz="2800" i="0" u="none" strike="noStrike" baseline="0" dirty="0">
                <a:latin typeface="LM Roman 10" panose="00000500000000000000"/>
              </a:rPr>
              <a:t> using a max pooling layer before applying a 5×5 kernel to create 256 channels.</a:t>
            </a:r>
          </a:p>
          <a:p>
            <a:pPr marL="750888" lvl="1" indent="-322263" defTabSz="428625"/>
            <a:r>
              <a:rPr lang="en-US" sz="2800" i="0" u="none" strike="noStrike" baseline="0" dirty="0">
                <a:latin typeface="LM Roman 10" panose="00000500000000000000"/>
              </a:rPr>
              <a:t>There are three more convolutional layers with kernel size 3×3 eventually resulting in a 13×13 representation with 256 channels.</a:t>
            </a:r>
            <a:endParaRPr lang="en-US" sz="2800" i="0" u="none" strike="noStrike" baseline="0" dirty="0">
              <a:latin typeface="LM Roman 10" panose="00000500000000000000" pitchFamily="50" charset="0"/>
            </a:endParaRPr>
          </a:p>
          <a:p>
            <a:pPr marL="750888" lvl="1" indent="-322263" defTabSz="428625"/>
            <a:r>
              <a:rPr lang="en-US" sz="2800" i="0" u="none" strike="noStrike" baseline="0" dirty="0">
                <a:latin typeface="LM Roman 10" panose="00000500000000000000"/>
              </a:rPr>
              <a:t>The final max pooling layer yields 6x6 representation with 256 channels </a:t>
            </a:r>
          </a:p>
          <a:p>
            <a:pPr marL="750888" lvl="1" indent="-322263" defTabSz="428625"/>
            <a:r>
              <a:rPr lang="en-US" sz="2800" dirty="0">
                <a:latin typeface="LM Roman 10" panose="00000500000000000000"/>
              </a:rPr>
              <a:t>Next 3 fully connected layers contain 4096, 4096 and 1000 neurons respectively</a:t>
            </a:r>
            <a:endParaRPr lang="en-US" sz="2800" i="0" u="none" strike="noStrike" baseline="0" dirty="0">
              <a:latin typeface="LM Roman 10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675856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44A1-FFB3-4E23-A43D-6AE180A1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/>
          <a:lstStyle/>
          <a:p>
            <a:r>
              <a:rPr lang="en-US" dirty="0"/>
              <a:t>Let’s do some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E70E-8BBF-4455-B1FE-23B6B4294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0"/>
            <a:ext cx="11242040" cy="47447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Calculating height, width of convolutional layer</a:t>
            </a:r>
          </a:p>
          <a:p>
            <a:r>
              <a:rPr lang="en-US" dirty="0" err="1"/>
              <a:t>output_size</a:t>
            </a:r>
            <a:r>
              <a:rPr lang="en-US" dirty="0"/>
              <a:t> = ceil((</a:t>
            </a:r>
            <a:r>
              <a:rPr lang="en-US" dirty="0" err="1"/>
              <a:t>input_size</a:t>
            </a:r>
            <a:r>
              <a:rPr lang="en-US" dirty="0"/>
              <a:t> - </a:t>
            </a:r>
            <a:r>
              <a:rPr lang="en-US" dirty="0" err="1"/>
              <a:t>kernel_size</a:t>
            </a:r>
            <a:r>
              <a:rPr lang="en-US" dirty="0"/>
              <a:t> + 2 * padding) / stride) + 1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 err="1"/>
              <a:t>input_size</a:t>
            </a:r>
            <a:r>
              <a:rPr lang="en-US" dirty="0"/>
              <a:t>=224x224</a:t>
            </a:r>
          </a:p>
          <a:p>
            <a:pPr lvl="1"/>
            <a:r>
              <a:rPr lang="en-US" dirty="0" err="1"/>
              <a:t>kernel_size</a:t>
            </a:r>
            <a:r>
              <a:rPr lang="en-US" dirty="0"/>
              <a:t>=11x11</a:t>
            </a:r>
          </a:p>
          <a:p>
            <a:pPr lvl="1"/>
            <a:r>
              <a:rPr lang="en-US" dirty="0"/>
              <a:t>stride=4</a:t>
            </a:r>
          </a:p>
          <a:p>
            <a:pPr lvl="1"/>
            <a:r>
              <a:rPr lang="en-US" dirty="0"/>
              <a:t>No Padding in this one</a:t>
            </a:r>
          </a:p>
          <a:p>
            <a:pPr lvl="1"/>
            <a:r>
              <a:rPr lang="en-US" dirty="0" err="1"/>
              <a:t>output_Size</a:t>
            </a:r>
            <a:r>
              <a:rPr lang="en-US" dirty="0"/>
              <a:t>=(224- 11 +2*0)/4 +1 </a:t>
            </a:r>
          </a:p>
          <a:p>
            <a:pPr marL="457200" lvl="1" indent="0">
              <a:buNone/>
            </a:pPr>
            <a:r>
              <a:rPr lang="en-US" dirty="0"/>
              <a:t>                         = 213/4 +1 </a:t>
            </a:r>
          </a:p>
          <a:p>
            <a:pPr marL="457200" lvl="1" indent="0">
              <a:buNone/>
            </a:pPr>
            <a:r>
              <a:rPr lang="en-US" dirty="0"/>
              <a:t>                         = 53.25 +1 </a:t>
            </a:r>
          </a:p>
          <a:p>
            <a:pPr marL="457200" lvl="1" indent="0">
              <a:buNone/>
            </a:pPr>
            <a:r>
              <a:rPr lang="en-US" dirty="0"/>
              <a:t>                         = 54.25 </a:t>
            </a:r>
          </a:p>
          <a:p>
            <a:pPr marL="457200" lvl="1" indent="0">
              <a:buNone/>
            </a:pPr>
            <a:r>
              <a:rPr lang="en-US" dirty="0"/>
              <a:t>                         = 55</a:t>
            </a:r>
          </a:p>
          <a:p>
            <a:pPr marL="457200" lvl="1" indent="0">
              <a:buNone/>
            </a:pPr>
            <a:r>
              <a:rPr lang="en-US" dirty="0"/>
              <a:t>This would hence create a convolution of size 55x55</a:t>
            </a:r>
          </a:p>
          <a:p>
            <a:r>
              <a:rPr lang="en-US" dirty="0"/>
              <a:t>Calculation for Max Pooling layer is also same but without the padding term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44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44A1-FFB3-4E23-A43D-6AE180A1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Layer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E70E-8BBF-4455-B1FE-23B6B4294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774883"/>
          </a:xfrm>
        </p:spPr>
        <p:txBody>
          <a:bodyPr>
            <a:normAutofit/>
          </a:bodyPr>
          <a:lstStyle/>
          <a:p>
            <a:r>
              <a:rPr lang="en-US" dirty="0"/>
              <a:t>Calculating height, width of convolutional layer</a:t>
            </a:r>
          </a:p>
          <a:p>
            <a:r>
              <a:rPr lang="en-US" dirty="0" err="1"/>
              <a:t>input_size</a:t>
            </a:r>
            <a:r>
              <a:rPr lang="en-US" dirty="0"/>
              <a:t>=27x27</a:t>
            </a:r>
          </a:p>
          <a:p>
            <a:r>
              <a:rPr lang="en-US" dirty="0" err="1"/>
              <a:t>kernel_size</a:t>
            </a:r>
            <a:r>
              <a:rPr lang="en-US" dirty="0"/>
              <a:t>=5x5</a:t>
            </a:r>
          </a:p>
          <a:p>
            <a:r>
              <a:rPr lang="en-US" dirty="0"/>
              <a:t>stride=2</a:t>
            </a:r>
          </a:p>
          <a:p>
            <a:r>
              <a:rPr lang="en-US" dirty="0"/>
              <a:t>padding=2</a:t>
            </a:r>
          </a:p>
          <a:p>
            <a:r>
              <a:rPr lang="en-US" dirty="0" err="1"/>
              <a:t>output_Size</a:t>
            </a:r>
            <a:r>
              <a:rPr lang="en-US" dirty="0"/>
              <a:t>=(27 - 5 +2*2)/1 +1 </a:t>
            </a:r>
          </a:p>
          <a:p>
            <a:pPr marL="0" indent="0">
              <a:buNone/>
            </a:pPr>
            <a:r>
              <a:rPr lang="en-US" dirty="0"/>
              <a:t>                         = 26/1 +1 </a:t>
            </a:r>
          </a:p>
          <a:p>
            <a:pPr marL="0" indent="0">
              <a:buNone/>
            </a:pPr>
            <a:r>
              <a:rPr lang="en-US" dirty="0"/>
              <a:t>                         = 26 +1 </a:t>
            </a:r>
          </a:p>
          <a:p>
            <a:pPr marL="0" indent="0">
              <a:buNone/>
            </a:pPr>
            <a:r>
              <a:rPr lang="en-US" dirty="0"/>
              <a:t>                         = 27</a:t>
            </a:r>
          </a:p>
        </p:txBody>
      </p:sp>
    </p:spTree>
    <p:extLst>
      <p:ext uri="{BB962C8B-B14F-4D97-AF65-F5344CB8AC3E}">
        <p14:creationId xmlns:p14="http://schemas.microsoft.com/office/powerpoint/2010/main" val="256950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A90-B967-6EA4-7417-65DF2F2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8EAB-978B-0908-A11E-070B96AC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for images</a:t>
            </a:r>
          </a:p>
          <a:p>
            <a:r>
              <a:rPr lang="en-US" dirty="0">
                <a:solidFill>
                  <a:srgbClr val="D18362"/>
                </a:solidFill>
              </a:rPr>
              <a:t>Invariance and equivariance</a:t>
            </a:r>
          </a:p>
          <a:p>
            <a:r>
              <a:rPr lang="en-US" dirty="0"/>
              <a:t>1D convolution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Channels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Convolutional network for MNIST 1D</a:t>
            </a:r>
          </a:p>
        </p:txBody>
      </p:sp>
    </p:spTree>
    <p:extLst>
      <p:ext uri="{BB962C8B-B14F-4D97-AF65-F5344CB8AC3E}">
        <p14:creationId xmlns:p14="http://schemas.microsoft.com/office/powerpoint/2010/main" val="1187871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5874-6B38-48F2-929A-3308D29A6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920"/>
            <a:ext cx="10515600" cy="3830003"/>
          </a:xfrm>
        </p:spPr>
        <p:txBody>
          <a:bodyPr/>
          <a:lstStyle/>
          <a:p>
            <a:r>
              <a:rPr lang="en-US" dirty="0"/>
              <a:t>Let’s look at the number of parameters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layer has each kernel of size 11x11x3 and there are 96 kernels.</a:t>
            </a:r>
          </a:p>
          <a:p>
            <a:r>
              <a:rPr lang="en-US" dirty="0"/>
              <a:t>Each kernel would also have bias</a:t>
            </a:r>
          </a:p>
          <a:p>
            <a:r>
              <a:rPr lang="en-US" dirty="0"/>
              <a:t>Hence, no. of parameters = (11x11x3+1)x96=34944</a:t>
            </a:r>
          </a:p>
        </p:txBody>
      </p:sp>
    </p:spTree>
    <p:extLst>
      <p:ext uri="{BB962C8B-B14F-4D97-AF65-F5344CB8AC3E}">
        <p14:creationId xmlns:p14="http://schemas.microsoft.com/office/powerpoint/2010/main" val="369957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7D19B6-F246-46CE-90EE-3DE97AC37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481346"/>
              </p:ext>
            </p:extLst>
          </p:nvPr>
        </p:nvGraphicFramePr>
        <p:xfrm>
          <a:off x="122662" y="89210"/>
          <a:ext cx="12069336" cy="6672112"/>
        </p:xfrm>
        <a:graphic>
          <a:graphicData uri="http://schemas.openxmlformats.org/drawingml/2006/table">
            <a:tbl>
              <a:tblPr/>
              <a:tblGrid>
                <a:gridCol w="1784197">
                  <a:extLst>
                    <a:ext uri="{9D8B030D-6E8A-4147-A177-3AD203B41FA5}">
                      <a16:colId xmlns:a16="http://schemas.microsoft.com/office/drawing/2014/main" val="2806387481"/>
                    </a:ext>
                  </a:extLst>
                </a:gridCol>
                <a:gridCol w="1761892">
                  <a:extLst>
                    <a:ext uri="{9D8B030D-6E8A-4147-A177-3AD203B41FA5}">
                      <a16:colId xmlns:a16="http://schemas.microsoft.com/office/drawing/2014/main" val="617769434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988523987"/>
                    </a:ext>
                  </a:extLst>
                </a:gridCol>
                <a:gridCol w="1092819">
                  <a:extLst>
                    <a:ext uri="{9D8B030D-6E8A-4147-A177-3AD203B41FA5}">
                      <a16:colId xmlns:a16="http://schemas.microsoft.com/office/drawing/2014/main" val="3738458517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3809888796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2129686001"/>
                    </a:ext>
                  </a:extLst>
                </a:gridCol>
                <a:gridCol w="2274849">
                  <a:extLst>
                    <a:ext uri="{9D8B030D-6E8A-4147-A177-3AD203B41FA5}">
                      <a16:colId xmlns:a16="http://schemas.microsoft.com/office/drawing/2014/main" val="4131446399"/>
                    </a:ext>
                  </a:extLst>
                </a:gridCol>
                <a:gridCol w="2178203">
                  <a:extLst>
                    <a:ext uri="{9D8B030D-6E8A-4147-A177-3AD203B41FA5}">
                      <a16:colId xmlns:a16="http://schemas.microsoft.com/office/drawing/2014/main" val="167077728"/>
                    </a:ext>
                  </a:extLst>
                </a:gridCol>
              </a:tblGrid>
              <a:tr h="1021486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Operation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Kernel Size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No. of Kernels/</a:t>
                      </a:r>
                      <a:b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Depth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Stride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Padding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Number of Parameters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 err="1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output_size</a:t>
                      </a:r>
                      <a:endParaRPr lang="en-US" sz="2200" b="0" dirty="0">
                        <a:solidFill>
                          <a:srgbClr val="3C404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52585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224 * 224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Conv1 + </a:t>
                      </a:r>
                      <a:r>
                        <a:rPr lang="en-US" sz="2200" b="0" dirty="0" err="1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Relu</a:t>
                      </a:r>
                      <a:endParaRPr lang="en-US" sz="2200" b="0" dirty="0">
                        <a:solidFill>
                          <a:srgbClr val="3C404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11 * 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(11*11*3+1)*96 =34944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481622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55 * 55 * 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Max Pooling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(55-3+2*0)/2 +1 =27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4456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27 * 27 * 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Conv2 + Relu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5 * 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(5*5*96+1)*256 =614656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(27-5+2*2)/2 +1 =27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84461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27 * 27 * 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Max Pooling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(27-3+2*0)/2 +1 =13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3747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13 * 13 * 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Conv3 + Relu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(3*3*256+1)*384 =885120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(13-3+2*1)/1 +1 =13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78565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13 * 13 * 384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Conv4 + </a:t>
                      </a:r>
                      <a:r>
                        <a:rPr lang="en-US" sz="2200" b="0" dirty="0" err="1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Relu</a:t>
                      </a:r>
                      <a:endParaRPr lang="en-US" sz="2200" b="0" dirty="0">
                        <a:solidFill>
                          <a:srgbClr val="3C404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(3*3*384+1)*384 =1327488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(13-3+2*1)/1 +1 =13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10102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13 * 13 * 384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Conv5 + Relu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(3*3*384+1)*256 =884992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(13-3+2*1)/1 +1 =13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966892"/>
                  </a:ext>
                </a:extLst>
              </a:tr>
              <a:tr h="704474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13 * 13 * 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Max Pooling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3 * 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200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01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284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990A648-D39E-49FC-8C42-7AAA87416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881641"/>
              </p:ext>
            </p:extLst>
          </p:nvPr>
        </p:nvGraphicFramePr>
        <p:xfrm>
          <a:off x="487680" y="406400"/>
          <a:ext cx="11328399" cy="5699760"/>
        </p:xfrm>
        <a:graphic>
          <a:graphicData uri="http://schemas.openxmlformats.org/drawingml/2006/table">
            <a:tbl>
              <a:tblPr/>
              <a:tblGrid>
                <a:gridCol w="2969992">
                  <a:extLst>
                    <a:ext uri="{9D8B030D-6E8A-4147-A177-3AD203B41FA5}">
                      <a16:colId xmlns:a16="http://schemas.microsoft.com/office/drawing/2014/main" val="3778934234"/>
                    </a:ext>
                  </a:extLst>
                </a:gridCol>
                <a:gridCol w="2969992">
                  <a:extLst>
                    <a:ext uri="{9D8B030D-6E8A-4147-A177-3AD203B41FA5}">
                      <a16:colId xmlns:a16="http://schemas.microsoft.com/office/drawing/2014/main" val="982698078"/>
                    </a:ext>
                  </a:extLst>
                </a:gridCol>
                <a:gridCol w="5388415">
                  <a:extLst>
                    <a:ext uri="{9D8B030D-6E8A-4147-A177-3AD203B41FA5}">
                      <a16:colId xmlns:a16="http://schemas.microsoft.com/office/drawing/2014/main" val="884171854"/>
                    </a:ext>
                  </a:extLst>
                </a:gridCol>
              </a:tblGrid>
              <a:tr h="505624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effectLst/>
                        </a:rPr>
                        <a:t>Operation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No. of Parameters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529789"/>
                  </a:ext>
                </a:extLst>
              </a:tr>
              <a:tr h="919316">
                <a:tc>
                  <a:txBody>
                    <a:bodyPr/>
                    <a:lstStyle/>
                    <a:p>
                      <a:pPr rtl="0" fontAlgn="b"/>
                      <a:endParaRPr lang="en-US" sz="28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Dropout (rate 0.5)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8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585774"/>
                  </a:ext>
                </a:extLst>
              </a:tr>
              <a:tr h="505624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256 * 6 * 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FC6 + Relu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(256 * 6 * 6 + 1)* 4096=37752832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76051"/>
                  </a:ext>
                </a:extLst>
              </a:tr>
              <a:tr h="919316">
                <a:tc>
                  <a:txBody>
                    <a:bodyPr/>
                    <a:lstStyle/>
                    <a:p>
                      <a:pPr rtl="0" fontAlgn="b"/>
                      <a:endParaRPr lang="en-US" sz="28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Dropout (rate 0.5)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8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10295"/>
                  </a:ext>
                </a:extLst>
              </a:tr>
              <a:tr h="505624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4096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FC7 + Relu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(4096+1) * 4096=16781312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61414"/>
                  </a:ext>
                </a:extLst>
              </a:tr>
              <a:tr h="505624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4096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FC8 + Relu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(4096 +1) * 1000=4097000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78162"/>
                  </a:ext>
                </a:extLst>
              </a:tr>
              <a:tr h="919316">
                <a:tc>
                  <a:txBody>
                    <a:bodyPr/>
                    <a:lstStyle/>
                    <a:p>
                      <a:pPr rtl="0" fontAlgn="b"/>
                      <a:endParaRPr lang="en-US" sz="28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1000 classes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8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29828"/>
                  </a:ext>
                </a:extLst>
              </a:tr>
              <a:tr h="919316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Overall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 VS FC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b="0" dirty="0">
                          <a:solidFill>
                            <a:srgbClr val="3C4043"/>
                          </a:solidFill>
                          <a:effectLst/>
                          <a:latin typeface="Arial" panose="020B0604020202020204" pitchFamily="34" charset="0"/>
                        </a:rPr>
                        <a:t>Conv:3.7million (6%) , FC: 58.6 million (94% 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29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49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BBBE8-E22E-4BC0-8D22-C8566C99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3" y="169359"/>
            <a:ext cx="11613374" cy="65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55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A675-ACEF-5DB4-2673-E6D44BB6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5" name="Content Placeholder 4" descr="A picture containing text, colorful, different, colors&#10;&#10;Description automatically generated">
            <a:extLst>
              <a:ext uri="{FF2B5EF4-FFF2-40B4-BE49-F238E27FC236}">
                <a16:creationId xmlns:a16="http://schemas.microsoft.com/office/drawing/2014/main" id="{0DE9A02D-DDAE-0595-914A-2B8355FDD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92" y="1450558"/>
            <a:ext cx="8166614" cy="465523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BA08-9A98-EEA8-7545-702722407BB2}"/>
              </a:ext>
            </a:extLst>
          </p:cNvPr>
          <p:cNvSpPr txBox="1">
            <a:spLocks/>
          </p:cNvSpPr>
          <p:nvPr/>
        </p:nvSpPr>
        <p:spPr>
          <a:xfrm>
            <a:off x="838200" y="5913689"/>
            <a:ext cx="10515600" cy="846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augmentation a factor of 2048 using (</a:t>
            </a:r>
            <a:r>
              <a:rPr lang="en-US" dirty="0" err="1"/>
              <a:t>i</a:t>
            </a:r>
            <a:r>
              <a:rPr lang="en-US" dirty="0"/>
              <a:t>) spatial transformations</a:t>
            </a:r>
            <a:br>
              <a:rPr lang="en-US" dirty="0"/>
            </a:br>
            <a:r>
              <a:rPr lang="en-US" dirty="0"/>
              <a:t>and (ii) modifications of the input intensities. </a:t>
            </a:r>
          </a:p>
        </p:txBody>
      </p:sp>
    </p:spTree>
    <p:extLst>
      <p:ext uri="{BB962C8B-B14F-4D97-AF65-F5344CB8AC3E}">
        <p14:creationId xmlns:p14="http://schemas.microsoft.com/office/powerpoint/2010/main" val="4170010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7F5B-933D-3F1F-3206-EB8469FF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D9586-80BE-26D8-89D3-34811551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69" y="1393686"/>
            <a:ext cx="7042014" cy="407062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FBC5-CEDB-22DD-9A1E-C7B6815935D8}"/>
              </a:ext>
            </a:extLst>
          </p:cNvPr>
          <p:cNvSpPr txBox="1">
            <a:spLocks/>
          </p:cNvSpPr>
          <p:nvPr/>
        </p:nvSpPr>
        <p:spPr>
          <a:xfrm>
            <a:off x="838200" y="5691217"/>
            <a:ext cx="10515600" cy="80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Dropout was applied in the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9351989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57F7-1291-5765-F0E0-6BC34789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AD85-085D-D5BE-05F4-7BEBBC29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test time average results from five different cropped and</a:t>
            </a:r>
            <a:br>
              <a:rPr lang="en-US" dirty="0"/>
            </a:br>
            <a:r>
              <a:rPr lang="en-US" dirty="0"/>
              <a:t>mirrored versions of the image</a:t>
            </a:r>
          </a:p>
          <a:p>
            <a:r>
              <a:rPr lang="en-US" dirty="0"/>
              <a:t>SGD with a momentum coeﬀicient of 0.9 and batch size of 128. </a:t>
            </a:r>
          </a:p>
          <a:p>
            <a:r>
              <a:rPr lang="en-US" dirty="0"/>
              <a:t>L2 (weight decay) </a:t>
            </a:r>
            <a:r>
              <a:rPr lang="en-US" dirty="0" err="1"/>
              <a:t>regularizer</a:t>
            </a:r>
            <a:r>
              <a:rPr lang="en-US" dirty="0"/>
              <a:t> used. </a:t>
            </a:r>
          </a:p>
          <a:p>
            <a:r>
              <a:rPr lang="en-US" dirty="0"/>
              <a:t>This system achieved a 16.4% top-5 error rate and a 38.1%</a:t>
            </a:r>
            <a:br>
              <a:rPr lang="en-US" dirty="0"/>
            </a:br>
            <a:r>
              <a:rPr lang="en-US" dirty="0"/>
              <a:t>top-1 error rate. </a:t>
            </a:r>
          </a:p>
        </p:txBody>
      </p:sp>
    </p:spTree>
    <p:extLst>
      <p:ext uri="{BB962C8B-B14F-4D97-AF65-F5344CB8AC3E}">
        <p14:creationId xmlns:p14="http://schemas.microsoft.com/office/powerpoint/2010/main" val="3733693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84A2-1699-EEDE-B876-71655E4E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(2015)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CE4B-8E7A-39F2-0F9E-6DA03674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5" y="1933364"/>
            <a:ext cx="113063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35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B3A1-50D1-4462-869E-77C04A9C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Activity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C964-268B-4F39-ABF3-CFA398D0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Make a similar table as in slides no. 81 and 82. </a:t>
            </a:r>
          </a:p>
          <a:p>
            <a:r>
              <a:rPr lang="en-US" sz="3200" dirty="0"/>
              <a:t>Calculate the output size and number of parameters for VGG </a:t>
            </a:r>
          </a:p>
        </p:txBody>
      </p:sp>
    </p:spTree>
    <p:extLst>
      <p:ext uri="{BB962C8B-B14F-4D97-AF65-F5344CB8AC3E}">
        <p14:creationId xmlns:p14="http://schemas.microsoft.com/office/powerpoint/2010/main" val="2158432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D5CC-834B-D58D-5825-6929919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1DD2-3E14-FD16-F60C-308D05776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 hidden layers</a:t>
            </a:r>
          </a:p>
          <a:p>
            <a:r>
              <a:rPr lang="en-US" dirty="0"/>
              <a:t>144 million parameters</a:t>
            </a:r>
          </a:p>
          <a:p>
            <a:r>
              <a:rPr lang="en-US" dirty="0"/>
              <a:t>6.8% top-5 error rate, 23.7% top-1 error rate</a:t>
            </a:r>
          </a:p>
        </p:txBody>
      </p:sp>
    </p:spTree>
    <p:extLst>
      <p:ext uri="{BB962C8B-B14F-4D97-AF65-F5344CB8AC3E}">
        <p14:creationId xmlns:p14="http://schemas.microsoft.com/office/powerpoint/2010/main" val="207859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CE28-B447-6617-65C0-90A86CAC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362C-C6A8-6E8C-1E80-195B08EB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f[x] is </a:t>
            </a:r>
            <a:r>
              <a:rPr lang="en-US" dirty="0">
                <a:solidFill>
                  <a:srgbClr val="D18362"/>
                </a:solidFill>
              </a:rPr>
              <a:t>invariant</a:t>
            </a:r>
            <a:r>
              <a:rPr lang="en-US" dirty="0"/>
              <a:t> to a transformation t[]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i.e., the function output is the same even after the transformation is applied.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D342F-7916-1944-974E-FBBB1A4B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2754552"/>
            <a:ext cx="2463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07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75F9-003E-8944-20B1-223A35D4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672B8-2736-7A58-A93A-F1E4BF8A5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45205"/>
            <a:ext cx="11012970" cy="4935057"/>
          </a:xfrm>
        </p:spPr>
      </p:pic>
    </p:spTree>
    <p:extLst>
      <p:ext uri="{BB962C8B-B14F-4D97-AF65-F5344CB8AC3E}">
        <p14:creationId xmlns:p14="http://schemas.microsoft.com/office/powerpoint/2010/main" val="3193407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24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7E21-2BF6-EAF7-C620-12D04DF7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B6B7-EC13-B309-4CA6-3129B1DD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1"/>
            <a:ext cx="10515600" cy="4119562"/>
          </a:xfrm>
        </p:spPr>
        <p:txBody>
          <a:bodyPr>
            <a:normAutofit/>
          </a:bodyPr>
          <a:lstStyle/>
          <a:p>
            <a:r>
              <a:rPr lang="en-US" dirty="0"/>
              <a:t>Network similar to VGG (448x448 input)</a:t>
            </a:r>
          </a:p>
          <a:p>
            <a:r>
              <a:rPr lang="en-US" dirty="0"/>
              <a:t>7×7 grid of locations</a:t>
            </a:r>
          </a:p>
          <a:p>
            <a:r>
              <a:rPr lang="en-US" dirty="0"/>
              <a:t>Predict class at each location</a:t>
            </a:r>
          </a:p>
          <a:p>
            <a:r>
              <a:rPr lang="en-US" dirty="0"/>
              <a:t>Predict 2 bounding boxes at each location</a:t>
            </a:r>
          </a:p>
          <a:p>
            <a:pPr lvl="1"/>
            <a:r>
              <a:rPr lang="en-US" dirty="0"/>
              <a:t>Five parameters –</a:t>
            </a:r>
            <a:r>
              <a:rPr lang="en-US" dirty="0" err="1"/>
              <a:t>x,y</a:t>
            </a:r>
            <a:r>
              <a:rPr lang="en-US" dirty="0"/>
              <a:t>, height, width, and confidence</a:t>
            </a:r>
          </a:p>
          <a:p>
            <a:r>
              <a:rPr lang="en-US" dirty="0"/>
              <a:t>Momentum, weight decay, dropout, and data augmentation</a:t>
            </a:r>
          </a:p>
          <a:p>
            <a:r>
              <a:rPr lang="en-US" dirty="0"/>
              <a:t>Heuristic at the end to threshold and decide final boxes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D5290-2557-7475-CC5F-32E28C42C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3" r="51030" b="49473"/>
          <a:stretch/>
        </p:blipFill>
        <p:spPr>
          <a:xfrm>
            <a:off x="8098972" y="1321597"/>
            <a:ext cx="2601686" cy="26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0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372D-D6C5-534E-109A-90CAC885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(YOLO)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38A04-03F4-C470-0C9D-61EE0102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73" y="1478423"/>
            <a:ext cx="7590235" cy="51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37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700E1F-B942-AAF6-FC4F-5D299DFFD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63" b="58222"/>
          <a:stretch/>
        </p:blipFill>
        <p:spPr>
          <a:xfrm>
            <a:off x="166807" y="2111829"/>
            <a:ext cx="11602178" cy="30371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41249-2F56-F0D1-C8AD-CDAC9E0F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543C-B4CA-D1DA-FBCA-DB89C64067B1}"/>
              </a:ext>
            </a:extLst>
          </p:cNvPr>
          <p:cNvSpPr txBox="1"/>
          <p:nvPr/>
        </p:nvSpPr>
        <p:spPr>
          <a:xfrm>
            <a:off x="2416628" y="5693620"/>
            <a:ext cx="735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Transfer learning from ImageNet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50954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8932-7CAD-5445-40B3-1769EFB6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9625-8852-E8A2-E20D-AD5C37C6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llage of pictures of a person and a dog&#10;&#10;Description automatically generated with low confidence">
            <a:extLst>
              <a:ext uri="{FF2B5EF4-FFF2-40B4-BE49-F238E27FC236}">
                <a16:creationId xmlns:a16="http://schemas.microsoft.com/office/drawing/2014/main" id="{562141C7-02D1-D561-890F-7A7B725F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690688"/>
            <a:ext cx="11028365" cy="40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564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D18362"/>
                </a:solidFill>
              </a:rPr>
              <a:t>Semantic segmentation</a:t>
            </a:r>
          </a:p>
          <a:p>
            <a:r>
              <a:rPr lang="en-US" dirty="0"/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236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88DC-1AE4-25E9-C7CE-7695FFB5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(2015)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A86A-F203-E6C1-C63D-BF8BFF07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1" y="1690688"/>
            <a:ext cx="11307599" cy="4416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F40F3-F9EA-5C41-24C8-D8322DB8DBD4}"/>
              </a:ext>
            </a:extLst>
          </p:cNvPr>
          <p:cNvSpPr txBox="1"/>
          <p:nvPr/>
        </p:nvSpPr>
        <p:spPr>
          <a:xfrm>
            <a:off x="2416628" y="6106884"/>
            <a:ext cx="735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Encoder                                       Decoder</a:t>
            </a:r>
          </a:p>
        </p:txBody>
      </p:sp>
    </p:spTree>
    <p:extLst>
      <p:ext uri="{BB962C8B-B14F-4D97-AF65-F5344CB8AC3E}">
        <p14:creationId xmlns:p14="http://schemas.microsoft.com/office/powerpoint/2010/main" val="3940498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B24F-855E-A951-6BD7-D3509C07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FBD31-9350-19B2-A3E4-8717215FD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417" y="1690688"/>
            <a:ext cx="8700791" cy="45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00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86FC-2382-E3FA-50F4-D1AD0BEC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918B-8304-E2F4-56A4-A9C5FD33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  <a:p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, 1x1 convolution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Semantic segmentation</a:t>
            </a:r>
          </a:p>
          <a:p>
            <a:r>
              <a:rPr lang="en-US" dirty="0">
                <a:solidFill>
                  <a:srgbClr val="D18362"/>
                </a:solidFill>
              </a:rPr>
              <a:t>Residual networks</a:t>
            </a:r>
          </a:p>
          <a:p>
            <a:r>
              <a:rPr lang="en-US" dirty="0"/>
              <a:t>U-Nets and hourglass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2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12553</TotalTime>
  <Words>2085</Words>
  <Application>Microsoft Office PowerPoint</Application>
  <PresentationFormat>Widescreen</PresentationFormat>
  <Paragraphs>500</Paragraphs>
  <Slides>110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-apple-system</vt:lpstr>
      <vt:lpstr>Arial</vt:lpstr>
      <vt:lpstr>Calibri</vt:lpstr>
      <vt:lpstr>Calibri Light</vt:lpstr>
      <vt:lpstr>Cambria Math</vt:lpstr>
      <vt:lpstr>LM Roman 10</vt:lpstr>
      <vt:lpstr>Office Theme</vt:lpstr>
      <vt:lpstr>Convolution Neural Network </vt:lpstr>
      <vt:lpstr>Convolutional networks</vt:lpstr>
      <vt:lpstr>Image classification</vt:lpstr>
      <vt:lpstr>Object detection</vt:lpstr>
      <vt:lpstr>Image segmentation</vt:lpstr>
      <vt:lpstr>Networks for images</vt:lpstr>
      <vt:lpstr>Convolutional networks</vt:lpstr>
      <vt:lpstr>Convolutional networks</vt:lpstr>
      <vt:lpstr>Invariance</vt:lpstr>
      <vt:lpstr>Invariance example</vt:lpstr>
      <vt:lpstr>Equivariance</vt:lpstr>
      <vt:lpstr>Equivariance example</vt:lpstr>
      <vt:lpstr>Convolutional networks</vt:lpstr>
      <vt:lpstr>Convolution* in 1D</vt:lpstr>
      <vt:lpstr>Convolution with kernel size 3</vt:lpstr>
      <vt:lpstr>Convolution with kernel size 3</vt:lpstr>
      <vt:lpstr>Convolution with kernel size 3</vt:lpstr>
      <vt:lpstr>Zero padding</vt:lpstr>
      <vt:lpstr>“Valid” convolutions</vt:lpstr>
      <vt:lpstr>Stride, kernel size, and dilation</vt:lpstr>
      <vt:lpstr>PowerPoint Presentation</vt:lpstr>
      <vt:lpstr>PowerPoint Presentation</vt:lpstr>
      <vt:lpstr>PowerPoint Presentation</vt:lpstr>
      <vt:lpstr>PowerPoint Presentation</vt:lpstr>
      <vt:lpstr>Convolutional networks</vt:lpstr>
      <vt:lpstr>Convolutional layer</vt:lpstr>
      <vt:lpstr>Special case of fully-connected network</vt:lpstr>
      <vt:lpstr>Special case of fully-connected network</vt:lpstr>
      <vt:lpstr>Special case of fully-connected network</vt:lpstr>
      <vt:lpstr>Special case of fully-connected network</vt:lpstr>
      <vt:lpstr>Special case of fully-connected network</vt:lpstr>
      <vt:lpstr>Question 1</vt:lpstr>
      <vt:lpstr>Question 2</vt:lpstr>
      <vt:lpstr>Question 3</vt:lpstr>
      <vt:lpstr>Convolutional networks</vt:lpstr>
      <vt:lpstr>Channels</vt:lpstr>
      <vt:lpstr>Two output channels, one input channel</vt:lpstr>
      <vt:lpstr>Two output channels, one input channel</vt:lpstr>
      <vt:lpstr>Two input channels, one output channel</vt:lpstr>
      <vt:lpstr>How many parameters?</vt:lpstr>
      <vt:lpstr>Convolutional networks</vt:lpstr>
      <vt:lpstr>Receptive fields</vt:lpstr>
      <vt:lpstr>Receptive fields</vt:lpstr>
      <vt:lpstr>Receptive fields</vt:lpstr>
      <vt:lpstr>Receptive fields</vt:lpstr>
      <vt:lpstr>Convolutional networks</vt:lpstr>
      <vt:lpstr>MNIST 1D Dataset</vt:lpstr>
      <vt:lpstr>MNIST-1D results for fully-connected network</vt:lpstr>
      <vt:lpstr>Convolutional network</vt:lpstr>
      <vt:lpstr>MNIST-1D convolutional network</vt:lpstr>
      <vt:lpstr>Fully connected network</vt:lpstr>
      <vt:lpstr>Performance</vt:lpstr>
      <vt:lpstr>MNIST 1D Dataset</vt:lpstr>
      <vt:lpstr>Why?</vt:lpstr>
      <vt:lpstr>Convolution #2</vt:lpstr>
      <vt:lpstr>2D Convolution</vt:lpstr>
      <vt:lpstr>2D Convolution</vt:lpstr>
      <vt:lpstr>2D Convolution</vt:lpstr>
      <vt:lpstr>Padding </vt:lpstr>
      <vt:lpstr>Channels in 2D convolution</vt:lpstr>
      <vt:lpstr>How many parameters?</vt:lpstr>
      <vt:lpstr>MNIST-1D convolutional network</vt:lpstr>
      <vt:lpstr>Convolution #2</vt:lpstr>
      <vt:lpstr>Downsampling</vt:lpstr>
      <vt:lpstr>Downsampling</vt:lpstr>
      <vt:lpstr>Downsampling</vt:lpstr>
      <vt:lpstr>Upsampling</vt:lpstr>
      <vt:lpstr>Upsampling</vt:lpstr>
      <vt:lpstr>Upsampling</vt:lpstr>
      <vt:lpstr>Transposed convolutions</vt:lpstr>
      <vt:lpstr>Transposed convolutions</vt:lpstr>
      <vt:lpstr>1x1 convolution </vt:lpstr>
      <vt:lpstr>Convolution #2</vt:lpstr>
      <vt:lpstr>ImageNet database</vt:lpstr>
      <vt:lpstr>AlexNet (2012) </vt:lpstr>
      <vt:lpstr>PowerPoint Presentation</vt:lpstr>
      <vt:lpstr>PowerPoint Presentation</vt:lpstr>
      <vt:lpstr>Let’s do some calculations</vt:lpstr>
      <vt:lpstr>2nd Layer calculation Example</vt:lpstr>
      <vt:lpstr>PowerPoint Presentation</vt:lpstr>
      <vt:lpstr>PowerPoint Presentation</vt:lpstr>
      <vt:lpstr>PowerPoint Presentation</vt:lpstr>
      <vt:lpstr>PowerPoint Presentation</vt:lpstr>
      <vt:lpstr>Data augmentation</vt:lpstr>
      <vt:lpstr>Dropout</vt:lpstr>
      <vt:lpstr>Details</vt:lpstr>
      <vt:lpstr>VGG (2015)</vt:lpstr>
      <vt:lpstr>Activity 8</vt:lpstr>
      <vt:lpstr>Details</vt:lpstr>
      <vt:lpstr>ImageNet History</vt:lpstr>
      <vt:lpstr>Convolution #2</vt:lpstr>
      <vt:lpstr>You Only Look Once (YOLO)</vt:lpstr>
      <vt:lpstr>Object detection (YOLO)</vt:lpstr>
      <vt:lpstr>Transfer learning</vt:lpstr>
      <vt:lpstr>Results</vt:lpstr>
      <vt:lpstr>Convolution #2</vt:lpstr>
      <vt:lpstr>Semantic Segmentation (2015)</vt:lpstr>
      <vt:lpstr>Semantic segmentation results</vt:lpstr>
      <vt:lpstr>Convolution #2</vt:lpstr>
      <vt:lpstr>CIFAR Image classification for deeper networks</vt:lpstr>
      <vt:lpstr>Regular network:</vt:lpstr>
      <vt:lpstr>Regular network:</vt:lpstr>
      <vt:lpstr>Order of operations is important </vt:lpstr>
      <vt:lpstr>Resnet Block</vt:lpstr>
      <vt:lpstr>Resnet 200 (2016)</vt:lpstr>
      <vt:lpstr>ImageNet History</vt:lpstr>
      <vt:lpstr>Convolution #2</vt:lpstr>
      <vt:lpstr>U-Net (2016)</vt:lpstr>
      <vt:lpstr>U-Net Results </vt:lpstr>
      <vt:lpstr>Stacked hourglass networks (2016)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</dc:title>
  <dc:creator>Simon Prince</dc:creator>
  <cp:lastModifiedBy>Abdul Samad</cp:lastModifiedBy>
  <cp:revision>29</cp:revision>
  <cp:lastPrinted>2023-11-30T17:00:07Z</cp:lastPrinted>
  <dcterms:created xsi:type="dcterms:W3CDTF">2022-11-26T18:03:56Z</dcterms:created>
  <dcterms:modified xsi:type="dcterms:W3CDTF">2024-10-22T06:13:24Z</dcterms:modified>
</cp:coreProperties>
</file>